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44" r:id="rId1"/>
  </p:sldMasterIdLst>
  <p:notesMasterIdLst>
    <p:notesMasterId r:id="rId25"/>
  </p:notesMasterIdLst>
  <p:sldIdLst>
    <p:sldId id="264" r:id="rId2"/>
    <p:sldId id="332" r:id="rId3"/>
    <p:sldId id="330" r:id="rId4"/>
    <p:sldId id="320" r:id="rId5"/>
    <p:sldId id="331" r:id="rId6"/>
    <p:sldId id="322" r:id="rId7"/>
    <p:sldId id="284" r:id="rId8"/>
    <p:sldId id="310" r:id="rId9"/>
    <p:sldId id="326" r:id="rId10"/>
    <p:sldId id="324" r:id="rId11"/>
    <p:sldId id="325" r:id="rId12"/>
    <p:sldId id="323" r:id="rId13"/>
    <p:sldId id="319" r:id="rId14"/>
    <p:sldId id="295" r:id="rId15"/>
    <p:sldId id="312" r:id="rId16"/>
    <p:sldId id="311" r:id="rId17"/>
    <p:sldId id="313" r:id="rId18"/>
    <p:sldId id="327" r:id="rId19"/>
    <p:sldId id="314" r:id="rId20"/>
    <p:sldId id="316" r:id="rId21"/>
    <p:sldId id="328" r:id="rId22"/>
    <p:sldId id="276" r:id="rId23"/>
    <p:sldId id="329" r:id="rId24"/>
  </p:sldIdLst>
  <p:sldSz cx="9144000" cy="6858000" type="screen4x3"/>
  <p:notesSz cx="6858000" cy="9144000"/>
  <p:defaultTextStyle>
    <a:defPPr>
      <a:defRPr lang="en-NZ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00" autoAdjust="0"/>
    <p:restoredTop sz="92345" autoAdjust="0"/>
  </p:normalViewPr>
  <p:slideViewPr>
    <p:cSldViewPr>
      <p:cViewPr varScale="1">
        <p:scale>
          <a:sx n="102" d="100"/>
          <a:sy n="102" d="100"/>
        </p:scale>
        <p:origin x="65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650EF6B-F89D-4719-9ED8-5DD9CB13C38C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54125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EC9DEFC-8CFE-471F-9068-A4AF1E1D09DC}" type="slidenum">
              <a:rPr lang="en-NZ" altLang="en-US" sz="1200"/>
              <a:pPr/>
              <a:t>3</a:t>
            </a:fld>
            <a:endParaRPr lang="en-NZ" alt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 smtClean="0">
                <a:latin typeface="Arial" charset="0"/>
                <a:ea typeface="ＭＳ Ｐゴシック" charset="-128"/>
              </a:rPr>
              <a:t>One</a:t>
            </a:r>
            <a:r>
              <a:rPr lang="en-GB" altLang="en-US" baseline="0" dirty="0" smtClean="0">
                <a:latin typeface="Arial" charset="0"/>
                <a:ea typeface="ＭＳ Ｐゴシック" charset="-128"/>
              </a:rPr>
              <a:t> goal of the MAP Client is to provide more patient specific rigid body models</a:t>
            </a:r>
            <a:endParaRPr lang="en-GB" altLang="en-US" dirty="0" smtClean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2101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0EF6B-F89D-4719-9ED8-5DD9CB13C38C}" type="slidenum">
              <a:rPr lang="en-NZ" smtClean="0"/>
              <a:pPr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4885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</a:t>
            </a:r>
            <a:r>
              <a:rPr lang="en-US" baseline="0" dirty="0" smtClean="0"/>
              <a:t> we used a statistical shape model of the lower limb with articulation to predict realistic geometries from sparse data.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0EF6B-F89D-4719-9ED8-5DD9CB13C38C}" type="slidenum">
              <a:rPr lang="en-NZ" smtClean="0"/>
              <a:pPr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03584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The model is fitted</a:t>
            </a:r>
            <a:r>
              <a:rPr lang="en-NZ" baseline="0" dirty="0" smtClean="0"/>
              <a:t> to the markers in red by optimising its shape and kinematic parameters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0EF6B-F89D-4719-9ED8-5DD9CB13C38C}" type="slidenum">
              <a:rPr lang="en-NZ" smtClean="0"/>
              <a:pPr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5966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The model is fitted</a:t>
            </a:r>
            <a:r>
              <a:rPr lang="en-NZ" baseline="0" dirty="0" smtClean="0"/>
              <a:t> to the markers in red by optimising its shape and kinematic parameters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0EF6B-F89D-4719-9ED8-5DD9CB13C38C}" type="slidenum">
              <a:rPr lang="en-NZ" smtClean="0"/>
              <a:pPr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10235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EC9DEFC-8CFE-471F-9068-A4AF1E1D09DC}" type="slidenum">
              <a:rPr lang="en-NZ" altLang="en-US" sz="1200"/>
              <a:pPr/>
              <a:t>10</a:t>
            </a:fld>
            <a:endParaRPr lang="en-NZ" alt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 smtClean="0">
                <a:latin typeface="Arial" charset="0"/>
                <a:ea typeface="ＭＳ Ｐゴシック" charset="-128"/>
              </a:rPr>
              <a:t>Surface</a:t>
            </a:r>
            <a:r>
              <a:rPr lang="en-GB" altLang="en-US" baseline="0" dirty="0" smtClean="0">
                <a:latin typeface="Arial" charset="0"/>
                <a:ea typeface="ＭＳ Ｐゴシック" charset="-128"/>
              </a:rPr>
              <a:t> error was around 4.5 mm RMS for the shape model estimated models, which was significantly better than isotropic scaling.</a:t>
            </a:r>
          </a:p>
          <a:p>
            <a:pPr eaLnBrk="1" hangingPunct="1"/>
            <a:endParaRPr lang="en-GB" altLang="en-US" baseline="0" dirty="0" smtClean="0">
              <a:latin typeface="Arial" charset="0"/>
              <a:ea typeface="ＭＳ Ｐゴシック" charset="-128"/>
            </a:endParaRPr>
          </a:p>
          <a:p>
            <a:pPr eaLnBrk="1" hangingPunct="1"/>
            <a:r>
              <a:rPr lang="en-GB" altLang="en-US" baseline="0" dirty="0" smtClean="0">
                <a:latin typeface="Arial" charset="0"/>
                <a:ea typeface="ＭＳ Ｐゴシック" charset="-128"/>
              </a:rPr>
              <a:t>This was mainly due to much better estimations of pelvis and femur shape.</a:t>
            </a:r>
          </a:p>
          <a:p>
            <a:pPr eaLnBrk="1" hangingPunct="1"/>
            <a:endParaRPr lang="en-GB" altLang="en-US" baseline="0" dirty="0" smtClean="0">
              <a:latin typeface="Arial" charset="0"/>
              <a:ea typeface="ＭＳ Ｐゴシック" charset="-128"/>
            </a:endParaRPr>
          </a:p>
          <a:p>
            <a:pPr eaLnBrk="1" hangingPunct="1"/>
            <a:r>
              <a:rPr lang="en-GB" altLang="en-US" baseline="0" dirty="0" smtClean="0">
                <a:latin typeface="Arial" charset="0"/>
                <a:ea typeface="ＭＳ Ｐゴシック" charset="-128"/>
              </a:rPr>
              <a:t>Landmark error was also significantly lower for the shape model</a:t>
            </a:r>
          </a:p>
          <a:p>
            <a:pPr eaLnBrk="1" hangingPunct="1"/>
            <a:endParaRPr lang="en-GB" altLang="en-US" baseline="0" dirty="0" smtClean="0">
              <a:latin typeface="Arial" charset="0"/>
              <a:ea typeface="ＭＳ Ｐゴシック" charset="-128"/>
            </a:endParaRPr>
          </a:p>
          <a:p>
            <a:pPr eaLnBrk="1" hangingPunct="1"/>
            <a:r>
              <a:rPr lang="en-GB" altLang="en-US" baseline="0" dirty="0" smtClean="0">
                <a:latin typeface="Arial" charset="0"/>
                <a:ea typeface="ＭＳ Ｐゴシック" charset="-128"/>
              </a:rPr>
              <a:t>Model fitting converges for all shape model trials, while isotropic scaling failed for 6 subjects.</a:t>
            </a:r>
            <a:endParaRPr lang="en-GB" altLang="en-US" dirty="0" smtClean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146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PTCoverABI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05000"/>
            <a:ext cx="77724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429000"/>
            <a:ext cx="6400800" cy="17526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pic>
        <p:nvPicPr>
          <p:cNvPr id="6" name="Picture 5" descr="PPTCoverABI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844D03-BAEB-4404-9EB8-F50D34425CBE}" type="slidenum">
              <a:rPr lang="en-NZ" smtClean="0"/>
              <a:pPr/>
              <a:t>‹#›</a:t>
            </a:fld>
            <a:endParaRPr lang="en-NZ" sz="14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066800"/>
            <a:ext cx="19431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066800"/>
            <a:ext cx="5676900" cy="5181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F4D9AF-0795-4BB0-AB64-32991467E728}" type="slidenum">
              <a:rPr lang="en-NZ" smtClean="0"/>
              <a:pPr/>
              <a:t>‹#›</a:t>
            </a:fld>
            <a:endParaRPr lang="en-NZ"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20E551-269E-4C71-B244-9E82353EF4DA}" type="slidenum">
              <a:rPr lang="en-NZ" smtClean="0"/>
              <a:pPr/>
              <a:t>‹#›</a:t>
            </a:fld>
            <a:endParaRPr lang="en-NZ"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F12F33-CB22-460E-BDE7-DD73348AF5A7}" type="slidenum">
              <a:rPr lang="en-NZ" smtClean="0"/>
              <a:pPr/>
              <a:t>‹#›</a:t>
            </a:fld>
            <a:endParaRPr lang="en-NZ"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EC51DB-2151-41C0-879F-A9F6FF37C206}" type="slidenum">
              <a:rPr lang="en-NZ" smtClean="0"/>
              <a:pPr/>
              <a:t>‹#›</a:t>
            </a:fld>
            <a:endParaRPr lang="en-NZ"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ACCB83-B42E-419C-8ADC-5A1B37661E0C}" type="slidenum">
              <a:rPr lang="en-NZ" smtClean="0"/>
              <a:pPr/>
              <a:t>‹#›</a:t>
            </a:fld>
            <a:endParaRPr lang="en-NZ"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48DE66-417F-4E68-90C2-7C3A6DF7CF72}" type="slidenum">
              <a:rPr lang="en-NZ" smtClean="0"/>
              <a:pPr/>
              <a:t>‹#›</a:t>
            </a:fld>
            <a:endParaRPr lang="en-NZ" sz="1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B9F7F-9613-4CD4-8D62-8A816B6F6F2D}" type="slidenum">
              <a:rPr lang="en-NZ" smtClean="0"/>
              <a:pPr/>
              <a:t>‹#›</a:t>
            </a:fld>
            <a:endParaRPr lang="en-NZ" sz="14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1BC05B-A7B5-4041-820A-396D473D0F68}" type="slidenum">
              <a:rPr lang="en-NZ" smtClean="0"/>
              <a:pPr/>
              <a:t>‹#›</a:t>
            </a:fld>
            <a:endParaRPr lang="en-NZ" sz="14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8D849C-5635-4920-B4B6-DDD8B6BE17E7}" type="slidenum">
              <a:rPr lang="en-NZ" smtClean="0"/>
              <a:pPr/>
              <a:t>‹#›</a:t>
            </a:fld>
            <a:endParaRPr lang="en-NZ"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0668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NZ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3246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</a:defRPr>
            </a:lvl1pPr>
          </a:lstStyle>
          <a:p>
            <a:pPr>
              <a:defRPr/>
            </a:pPr>
            <a:endParaRPr lang="en-GB"/>
          </a:p>
        </p:txBody>
      </p:sp>
      <p:pic>
        <p:nvPicPr>
          <p:cNvPr id="1029" name="Picture 13" descr="PPTTopABI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57912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93AD7420-5368-4F1F-9926-20EDA6489CCC}" type="slidenum">
              <a:rPr lang="en-NZ" smtClean="0"/>
              <a:pPr/>
              <a:t>‹#›</a:t>
            </a:fld>
            <a:endParaRPr lang="en-NZ"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ABI_Positive_RGB_NoStrap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40152" y="0"/>
            <a:ext cx="2948310" cy="68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 descr="E:\Link to jzha263@aucklanduni.ac.nz\presentations\TRANZ_MAP_2014\images\MAP-logo-pos.png"/>
          <p:cNvPicPr>
            <a:picLocks noChangeAspect="1" noChangeArrowheads="1"/>
          </p:cNvPicPr>
          <p:nvPr/>
        </p:nvPicPr>
        <p:blipFill rotWithShape="1">
          <a:blip r:embed="rId3"/>
          <a:srcRect r="77083"/>
          <a:stretch/>
        </p:blipFill>
        <p:spPr bwMode="auto">
          <a:xfrm>
            <a:off x="683569" y="1340768"/>
            <a:ext cx="720080" cy="122413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83569" y="2909518"/>
            <a:ext cx="2652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FAI Workflows</a:t>
            </a:r>
            <a:endParaRPr lang="en-NZ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52638" y="1513316"/>
            <a:ext cx="40477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b="1" dirty="0" smtClean="0"/>
              <a:t>MAP Client FAI Workshop</a:t>
            </a:r>
          </a:p>
          <a:p>
            <a:r>
              <a:rPr lang="en-NZ" sz="1800" dirty="0" smtClean="0">
                <a:solidFill>
                  <a:schemeClr val="bg1">
                    <a:lumMod val="50000"/>
                  </a:schemeClr>
                </a:solidFill>
              </a:rPr>
              <a:t>September 2016</a:t>
            </a:r>
            <a:endParaRPr lang="en-NZ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03649" y="1220929"/>
            <a:ext cx="31683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Demi" panose="020B0703020102020204" pitchFamily="34" charset="0"/>
              </a:rPr>
              <a:t>MAP</a:t>
            </a:r>
            <a:endParaRPr lang="en-NZ" sz="8000" b="1" dirty="0">
              <a:solidFill>
                <a:schemeClr val="tx1">
                  <a:lumMod val="50000"/>
                  <a:lumOff val="50000"/>
                </a:schemeClr>
              </a:solidFill>
              <a:latin typeface="Franklin Gothic Demi" panose="020B07030201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572001" y="2113691"/>
            <a:ext cx="2967810" cy="4176464"/>
            <a:chOff x="4767571" y="1068614"/>
            <a:chExt cx="3690629" cy="519365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7571" y="2708920"/>
              <a:ext cx="1776675" cy="35533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43" r="39762"/>
            <a:stretch/>
          </p:blipFill>
          <p:spPr>
            <a:xfrm>
              <a:off x="6948264" y="1068614"/>
              <a:ext cx="1509936" cy="5041242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>
              <a:endCxn id="11" idx="1"/>
            </p:cNvCxnSpPr>
            <p:nvPr/>
          </p:nvCxnSpPr>
          <p:spPr bwMode="auto">
            <a:xfrm>
              <a:off x="6444208" y="3589235"/>
              <a:ext cx="50405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A5AAA82-66C8-4D96-A705-5D3D0CE080F5}" type="slidenum">
              <a:rPr lang="en-NZ" altLang="en-US" sz="1200">
                <a:latin typeface="Verdana" charset="0"/>
              </a:rPr>
              <a:pPr/>
              <a:t>10</a:t>
            </a:fld>
            <a:endParaRPr lang="en-NZ" altLang="en-US" sz="1400">
              <a:latin typeface="Verdana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2400" dirty="0" smtClean="0"/>
              <a:t>Lower Limb Marker Reconstruction Errors</a:t>
            </a:r>
          </a:p>
        </p:txBody>
      </p:sp>
      <p:pic>
        <p:nvPicPr>
          <p:cNvPr id="18437" name="Picture 7" descr="ABI_Positive_RGB_NoStr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"/>
            <a:ext cx="26368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-10509" y="0"/>
            <a:ext cx="451050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Verdana" pitchFamily="-110" charset="0"/>
                <a:ea typeface="ＭＳ Ｐゴシック" pitchFamily="-110" charset="-128"/>
                <a:cs typeface="ＭＳ Ｐゴシック" pitchFamily="-110" charset="-128"/>
              </a:defRPr>
            </a:lvl9pPr>
          </a:lstStyle>
          <a:p>
            <a:r>
              <a:rPr lang="en-GB" altLang="en-US" kern="0" dirty="0" smtClean="0">
                <a:solidFill>
                  <a:schemeClr val="bg1"/>
                </a:solidFill>
              </a:rPr>
              <a:t> </a:t>
            </a:r>
            <a:r>
              <a:rPr lang="en-GB" altLang="en-US" sz="2400" kern="0" dirty="0" smtClean="0">
                <a:solidFill>
                  <a:schemeClr val="bg1"/>
                </a:solidFill>
              </a:rPr>
              <a:t>Results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55573" y="1981201"/>
          <a:ext cx="7488834" cy="30319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1738"/>
                <a:gridCol w="1371237"/>
                <a:gridCol w="731463"/>
                <a:gridCol w="1428173"/>
                <a:gridCol w="936104"/>
                <a:gridCol w="1080119"/>
              </a:tblGrid>
              <a:tr h="237067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NZ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655" marR="64655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LL SM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 dirty="0" err="1">
                          <a:effectLst/>
                        </a:rPr>
                        <a:t>Iso</a:t>
                      </a:r>
                      <a:r>
                        <a:rPr lang="en-NZ" sz="1000" dirty="0">
                          <a:effectLst/>
                        </a:rPr>
                        <a:t>-scaling</a:t>
                      </a:r>
                      <a:endParaRPr lang="en-NZ" sz="1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 dirty="0">
                          <a:effectLst/>
                        </a:rPr>
                        <a:t>p-value</a:t>
                      </a:r>
                      <a:endParaRPr lang="en-NZ" sz="1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628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NZ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655" marR="64655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 dirty="0">
                          <a:solidFill>
                            <a:schemeClr val="bg1"/>
                          </a:solidFill>
                          <a:effectLst/>
                        </a:rPr>
                        <a:t>mean(</a:t>
                      </a:r>
                      <a:r>
                        <a:rPr lang="en-NZ" sz="1000" dirty="0" err="1">
                          <a:solidFill>
                            <a:schemeClr val="bg1"/>
                          </a:solidFill>
                          <a:effectLst/>
                        </a:rPr>
                        <a:t>sd</a:t>
                      </a:r>
                      <a:r>
                        <a:rPr lang="en-NZ" sz="10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NZ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 dirty="0">
                          <a:solidFill>
                            <a:schemeClr val="bg1"/>
                          </a:solidFill>
                          <a:effectLst/>
                        </a:rPr>
                        <a:t>max</a:t>
                      </a:r>
                      <a:endParaRPr lang="en-NZ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 dirty="0">
                          <a:solidFill>
                            <a:schemeClr val="bg1"/>
                          </a:solidFill>
                          <a:effectLst/>
                        </a:rPr>
                        <a:t>mean(</a:t>
                      </a:r>
                      <a:r>
                        <a:rPr lang="en-NZ" sz="1000" dirty="0" err="1">
                          <a:solidFill>
                            <a:schemeClr val="bg1"/>
                          </a:solidFill>
                          <a:effectLst/>
                        </a:rPr>
                        <a:t>sd</a:t>
                      </a:r>
                      <a:r>
                        <a:rPr lang="en-NZ" sz="10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NZ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 dirty="0">
                          <a:solidFill>
                            <a:schemeClr val="bg1"/>
                          </a:solidFill>
                          <a:effectLst/>
                        </a:rPr>
                        <a:t>max</a:t>
                      </a:r>
                      <a:endParaRPr lang="en-NZ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 dirty="0">
                          <a:effectLst/>
                        </a:rPr>
                        <a:t>Pelvis</a:t>
                      </a:r>
                      <a:endParaRPr lang="en-NZ" sz="1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4.23 (1.05)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6.12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5.46 (1.64)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10.62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&lt;0.001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Femur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 dirty="0">
                          <a:effectLst/>
                        </a:rPr>
                        <a:t>4.57 (1.75)</a:t>
                      </a:r>
                      <a:endParaRPr lang="en-NZ" sz="1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8.95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5.41 (2.15)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 dirty="0">
                          <a:effectLst/>
                        </a:rPr>
                        <a:t>10.20</a:t>
                      </a:r>
                      <a:endParaRPr lang="en-NZ" sz="1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0.02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</a:tr>
              <a:tr h="360040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Tibia and Fibula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 dirty="0">
                          <a:effectLst/>
                        </a:rPr>
                        <a:t>3.63 (0.79)</a:t>
                      </a:r>
                      <a:endParaRPr lang="en-NZ" sz="1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 dirty="0">
                          <a:effectLst/>
                        </a:rPr>
                        <a:t>5.80</a:t>
                      </a:r>
                      <a:endParaRPr lang="en-NZ" sz="1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3.67 (0.95)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5.93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0.41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</a:tr>
              <a:tr h="360040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Patella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5.59 (1.49)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9.03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5.48 (2.04)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12.05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0.35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</a:tr>
              <a:tr h="360040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Combined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4.28 (0.80)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6.06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 dirty="0">
                          <a:effectLst/>
                        </a:rPr>
                        <a:t>5.22 (1.37)</a:t>
                      </a:r>
                      <a:endParaRPr lang="en-NZ" sz="1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9.47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0.01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</a:tr>
              <a:tr h="360040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Target Landmark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3.43 (1.31)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5.34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 dirty="0">
                          <a:effectLst/>
                        </a:rPr>
                        <a:t>6.82 (2.91)</a:t>
                      </a:r>
                      <a:endParaRPr lang="en-NZ" sz="1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 dirty="0">
                          <a:effectLst/>
                        </a:rPr>
                        <a:t>15.90</a:t>
                      </a:r>
                      <a:endParaRPr lang="en-NZ" sz="1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&lt;0.001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</a:tr>
              <a:tr h="360040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Val. Landmarks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8.59 (2.29)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14.37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</a:rPr>
                        <a:t>10.82 (3.86)</a:t>
                      </a:r>
                      <a:endParaRPr lang="en-NZ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 dirty="0">
                          <a:effectLst/>
                        </a:rPr>
                        <a:t>22.92</a:t>
                      </a:r>
                      <a:endParaRPr lang="en-NZ" sz="1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NZ" sz="1000" dirty="0">
                          <a:effectLst/>
                        </a:rPr>
                        <a:t>0.001</a:t>
                      </a:r>
                      <a:endParaRPr lang="en-NZ" sz="1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655" marR="64655" marT="0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622965" y="5949280"/>
            <a:ext cx="21098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100" dirty="0" smtClean="0">
                <a:solidFill>
                  <a:schemeClr val="bg1">
                    <a:lumMod val="50000"/>
                  </a:schemeClr>
                </a:solidFill>
              </a:rPr>
              <a:t>[Zhang et al. (2016) </a:t>
            </a:r>
            <a:r>
              <a:rPr lang="en-NZ" sz="1100" i="1" dirty="0" smtClean="0">
                <a:solidFill>
                  <a:schemeClr val="bg1">
                    <a:lumMod val="50000"/>
                  </a:schemeClr>
                </a:solidFill>
              </a:rPr>
              <a:t>In Review</a:t>
            </a:r>
            <a:r>
              <a:rPr lang="en-NZ" sz="11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NZ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38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800" dirty="0" smtClean="0"/>
              <a:t>Femur Partial Reconstruction Errors</a:t>
            </a:r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20E551-269E-4C71-B244-9E82353EF4DA}" type="slidenum">
              <a:rPr lang="en-NZ" smtClean="0"/>
              <a:pPr/>
              <a:t>11</a:t>
            </a:fld>
            <a:endParaRPr lang="en-NZ" sz="14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749175"/>
                  </p:ext>
                </p:extLst>
              </p:nvPr>
            </p:nvGraphicFramePr>
            <p:xfrm>
              <a:off x="1403648" y="2276872"/>
              <a:ext cx="5937165" cy="22680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53953"/>
                    <a:gridCol w="1728192"/>
                    <a:gridCol w="2555020"/>
                  </a:tblGrid>
                  <a:tr h="252000"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kern="1200" dirty="0">
                              <a:effectLst/>
                            </a:rPr>
                            <a:t>Error Metric</a:t>
                          </a:r>
                          <a:endParaRPr lang="en-NZ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kern="1200" dirty="0" smtClean="0">
                              <a:effectLst/>
                            </a:rPr>
                            <a:t>Recon</a:t>
                          </a:r>
                          <a:r>
                            <a:rPr lang="en-GB" sz="1100" kern="1200" baseline="0" dirty="0" smtClean="0">
                              <a:effectLst/>
                            </a:rPr>
                            <a:t> Method</a:t>
                          </a:r>
                          <a:r>
                            <a:rPr lang="en-GB" sz="1100" kern="1200" dirty="0">
                              <a:effectLst/>
                            </a:rPr>
                            <a:t> </a:t>
                          </a:r>
                          <a:endParaRPr lang="en-NZ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kern="1200" dirty="0" smtClean="0">
                              <a:effectLst/>
                            </a:rPr>
                            <a:t>Recon Error</a:t>
                          </a:r>
                          <a:endParaRPr lang="en-NZ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b="0" kern="1200" dirty="0">
                              <a:effectLst/>
                            </a:rPr>
                            <a:t>Surface (mm)</a:t>
                          </a:r>
                          <a:endParaRPr lang="en-NZ" sz="105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b="1" kern="1200" dirty="0">
                              <a:effectLst/>
                            </a:rPr>
                            <a:t>SM</a:t>
                          </a:r>
                          <a:endParaRPr lang="en-NZ" sz="105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b="1" kern="1200" dirty="0">
                              <a:effectLst/>
                            </a:rPr>
                            <a:t>1.75 ±</a:t>
                          </a:r>
                          <a:r>
                            <a:rPr lang="en-GB" sz="1050" b="1" kern="1200" dirty="0" smtClean="0">
                              <a:effectLst/>
                            </a:rPr>
                            <a:t>0.31</a:t>
                          </a:r>
                          <a:endParaRPr lang="en-NZ" sz="105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NZ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kern="1200">
                              <a:effectLst/>
                            </a:rPr>
                            <a:t>LS</a:t>
                          </a:r>
                          <a:endParaRPr lang="en-NZ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19.06 </a:t>
                          </a:r>
                          <a:r>
                            <a:rPr lang="en-GB" sz="1050" kern="1200" dirty="0">
                              <a:effectLst/>
                            </a:rPr>
                            <a:t>±</a:t>
                          </a:r>
                          <a:r>
                            <a:rPr lang="en-US" sz="1050" dirty="0">
                              <a:effectLst/>
                            </a:rPr>
                            <a:t>4.77</a:t>
                          </a:r>
                          <a:endParaRPr lang="en-NZ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NZ" sz="1050" b="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050" b="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050" b="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050" b="0" kern="1200" dirty="0">
                              <a:effectLst/>
                            </a:rPr>
                            <a:t> (deg.)</a:t>
                          </a:r>
                          <a:endParaRPr lang="en-NZ" sz="105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b="1" kern="1200" dirty="0">
                              <a:effectLst/>
                            </a:rPr>
                            <a:t>SM</a:t>
                          </a:r>
                          <a:endParaRPr lang="en-NZ" sz="105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b="1" kern="1200" dirty="0">
                              <a:effectLst/>
                            </a:rPr>
                            <a:t>0.15 ±</a:t>
                          </a:r>
                          <a:r>
                            <a:rPr lang="en-GB" sz="1050" b="1" kern="1200" dirty="0" smtClean="0">
                              <a:effectLst/>
                            </a:rPr>
                            <a:t>0.09</a:t>
                          </a:r>
                          <a:endParaRPr lang="en-NZ" sz="105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NZ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kern="1200">
                              <a:effectLst/>
                            </a:rPr>
                            <a:t>LS</a:t>
                          </a:r>
                          <a:endParaRPr lang="en-NZ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5.53 </a:t>
                          </a:r>
                          <a:r>
                            <a:rPr lang="en-GB" sz="1050" kern="1200" dirty="0">
                              <a:effectLst/>
                            </a:rPr>
                            <a:t>±</a:t>
                          </a:r>
                          <a:r>
                            <a:rPr lang="en-US" sz="1050" dirty="0">
                              <a:effectLst/>
                            </a:rPr>
                            <a:t>2.78</a:t>
                          </a:r>
                          <a:endParaRPr lang="en-NZ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NZ" sz="1050" b="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050" b="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050" b="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050" b="0" kern="1200" dirty="0">
                              <a:effectLst/>
                            </a:rPr>
                            <a:t> (deg.)</a:t>
                          </a:r>
                          <a:endParaRPr lang="en-NZ" sz="105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b="1" kern="1200" dirty="0">
                              <a:effectLst/>
                            </a:rPr>
                            <a:t>SM</a:t>
                          </a:r>
                          <a:endParaRPr lang="en-NZ" sz="105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b="1" kern="1200" dirty="0">
                              <a:effectLst/>
                            </a:rPr>
                            <a:t>0.07 ±</a:t>
                          </a:r>
                          <a:r>
                            <a:rPr lang="en-GB" sz="1050" b="1" kern="1200" dirty="0" smtClean="0">
                              <a:effectLst/>
                            </a:rPr>
                            <a:t>0.04</a:t>
                          </a:r>
                          <a:endParaRPr lang="en-NZ" sz="105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NZ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kern="1200" dirty="0">
                              <a:effectLst/>
                            </a:rPr>
                            <a:t>LS</a:t>
                          </a:r>
                          <a:endParaRPr lang="en-NZ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</a:rPr>
                            <a:t>2.74 </a:t>
                          </a:r>
                          <a:r>
                            <a:rPr lang="en-GB" sz="1050" kern="1200">
                              <a:effectLst/>
                            </a:rPr>
                            <a:t>±</a:t>
                          </a:r>
                          <a:r>
                            <a:rPr lang="en-US" sz="1050">
                              <a:effectLst/>
                            </a:rPr>
                            <a:t>1.04</a:t>
                          </a:r>
                          <a:endParaRPr lang="en-NZ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NZ" sz="1050" b="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050" b="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050" b="0" i="1" kern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050" b="0" kern="1200" dirty="0">
                              <a:effectLst/>
                            </a:rPr>
                            <a:t> (deg.)</a:t>
                          </a:r>
                          <a:endParaRPr lang="en-NZ" sz="105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b="1" kern="1200" dirty="0">
                              <a:effectLst/>
                            </a:rPr>
                            <a:t>SM</a:t>
                          </a:r>
                          <a:endParaRPr lang="en-NZ" sz="105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b="1" kern="1200" dirty="0">
                              <a:effectLst/>
                            </a:rPr>
                            <a:t>0.15 ±</a:t>
                          </a:r>
                          <a:r>
                            <a:rPr lang="en-GB" sz="1050" b="1" kern="1200" dirty="0" smtClean="0">
                              <a:effectLst/>
                            </a:rPr>
                            <a:t>0.08</a:t>
                          </a:r>
                          <a:endParaRPr lang="en-NZ" sz="105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NZ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kern="1200" dirty="0">
                              <a:effectLst/>
                            </a:rPr>
                            <a:t>LS</a:t>
                          </a:r>
                          <a:endParaRPr lang="en-NZ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5.62 </a:t>
                          </a:r>
                          <a:r>
                            <a:rPr lang="en-GB" sz="1050" kern="1200" dirty="0">
                              <a:effectLst/>
                            </a:rPr>
                            <a:t>±</a:t>
                          </a:r>
                          <a:r>
                            <a:rPr lang="en-US" sz="1050" dirty="0">
                              <a:effectLst/>
                            </a:rPr>
                            <a:t>2.64</a:t>
                          </a:r>
                          <a:endParaRPr lang="en-NZ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749175"/>
                  </p:ext>
                </p:extLst>
              </p:nvPr>
            </p:nvGraphicFramePr>
            <p:xfrm>
              <a:off x="1403648" y="2276872"/>
              <a:ext cx="5937165" cy="22680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53953"/>
                    <a:gridCol w="1728192"/>
                    <a:gridCol w="2555020"/>
                  </a:tblGrid>
                  <a:tr h="252000"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kern="1200" dirty="0">
                              <a:effectLst/>
                            </a:rPr>
                            <a:t>Error Metric</a:t>
                          </a:r>
                          <a:endParaRPr lang="en-NZ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kern="1200" dirty="0" smtClean="0">
                              <a:effectLst/>
                            </a:rPr>
                            <a:t>Recon</a:t>
                          </a:r>
                          <a:r>
                            <a:rPr lang="en-GB" sz="1100" kern="1200" baseline="0" dirty="0" smtClean="0">
                              <a:effectLst/>
                            </a:rPr>
                            <a:t> Method</a:t>
                          </a:r>
                          <a:r>
                            <a:rPr lang="en-GB" sz="1100" kern="1200" dirty="0">
                              <a:effectLst/>
                            </a:rPr>
                            <a:t> </a:t>
                          </a:r>
                          <a:endParaRPr lang="en-NZ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kern="1200" dirty="0" smtClean="0">
                              <a:effectLst/>
                            </a:rPr>
                            <a:t>Recon Error</a:t>
                          </a:r>
                          <a:endParaRPr lang="en-NZ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b="0" kern="1200" dirty="0">
                              <a:effectLst/>
                            </a:rPr>
                            <a:t>Surface (mm)</a:t>
                          </a:r>
                          <a:endParaRPr lang="en-NZ" sz="105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b="1" kern="1200" dirty="0">
                              <a:effectLst/>
                            </a:rPr>
                            <a:t>SM</a:t>
                          </a:r>
                          <a:endParaRPr lang="en-NZ" sz="105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b="1" kern="1200" dirty="0">
                              <a:effectLst/>
                            </a:rPr>
                            <a:t>1.75 ±</a:t>
                          </a:r>
                          <a:r>
                            <a:rPr lang="en-GB" sz="1050" b="1" kern="1200" dirty="0" smtClean="0">
                              <a:effectLst/>
                            </a:rPr>
                            <a:t>0.31</a:t>
                          </a:r>
                          <a:endParaRPr lang="en-NZ" sz="105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NZ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kern="1200">
                              <a:effectLst/>
                            </a:rPr>
                            <a:t>LS</a:t>
                          </a:r>
                          <a:endParaRPr lang="en-NZ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19.06 </a:t>
                          </a:r>
                          <a:r>
                            <a:rPr lang="en-GB" sz="1050" kern="1200" dirty="0">
                              <a:effectLst/>
                            </a:rPr>
                            <a:t>±</a:t>
                          </a:r>
                          <a:r>
                            <a:rPr lang="en-US" sz="1050" dirty="0">
                              <a:effectLst/>
                            </a:rPr>
                            <a:t>4.77</a:t>
                          </a:r>
                          <a:endParaRPr lang="en-NZ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7025" marR="27025" marT="0" marB="0" anchor="ctr">
                        <a:blipFill rotWithShape="0">
                          <a:blip r:embed="rId2"/>
                          <a:stretch>
                            <a:fillRect l="-368" t="-151807" r="-259191" b="-20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b="1" kern="1200" dirty="0">
                              <a:effectLst/>
                            </a:rPr>
                            <a:t>SM</a:t>
                          </a:r>
                          <a:endParaRPr lang="en-NZ" sz="105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b="1" kern="1200" dirty="0">
                              <a:effectLst/>
                            </a:rPr>
                            <a:t>0.15 ±</a:t>
                          </a:r>
                          <a:r>
                            <a:rPr lang="en-GB" sz="1050" b="1" kern="1200" dirty="0" smtClean="0">
                              <a:effectLst/>
                            </a:rPr>
                            <a:t>0.09</a:t>
                          </a:r>
                          <a:endParaRPr lang="en-NZ" sz="105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NZ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kern="1200">
                              <a:effectLst/>
                            </a:rPr>
                            <a:t>LS</a:t>
                          </a:r>
                          <a:endParaRPr lang="en-NZ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5.53 </a:t>
                          </a:r>
                          <a:r>
                            <a:rPr lang="en-GB" sz="1050" kern="1200" dirty="0">
                              <a:effectLst/>
                            </a:rPr>
                            <a:t>±</a:t>
                          </a:r>
                          <a:r>
                            <a:rPr lang="en-US" sz="1050" dirty="0">
                              <a:effectLst/>
                            </a:rPr>
                            <a:t>2.78</a:t>
                          </a:r>
                          <a:endParaRPr lang="en-NZ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7025" marR="27025" marT="0" marB="0" anchor="ctr">
                        <a:blipFill rotWithShape="0">
                          <a:blip r:embed="rId2"/>
                          <a:stretch>
                            <a:fillRect l="-368" t="-251807" r="-259191" b="-10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b="1" kern="1200" dirty="0">
                              <a:effectLst/>
                            </a:rPr>
                            <a:t>SM</a:t>
                          </a:r>
                          <a:endParaRPr lang="en-NZ" sz="105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b="1" kern="1200" dirty="0">
                              <a:effectLst/>
                            </a:rPr>
                            <a:t>0.07 ±</a:t>
                          </a:r>
                          <a:r>
                            <a:rPr lang="en-GB" sz="1050" b="1" kern="1200" dirty="0" smtClean="0">
                              <a:effectLst/>
                            </a:rPr>
                            <a:t>0.04</a:t>
                          </a:r>
                          <a:endParaRPr lang="en-NZ" sz="105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NZ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kern="1200" dirty="0">
                              <a:effectLst/>
                            </a:rPr>
                            <a:t>LS</a:t>
                          </a:r>
                          <a:endParaRPr lang="en-NZ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>
                              <a:effectLst/>
                            </a:rPr>
                            <a:t>2.74 </a:t>
                          </a:r>
                          <a:r>
                            <a:rPr lang="en-GB" sz="1050" kern="1200">
                              <a:effectLst/>
                            </a:rPr>
                            <a:t>±</a:t>
                          </a:r>
                          <a:r>
                            <a:rPr lang="en-US" sz="1050">
                              <a:effectLst/>
                            </a:rPr>
                            <a:t>1.04</a:t>
                          </a:r>
                          <a:endParaRPr lang="en-NZ" sz="105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7025" marR="27025" marT="0" marB="0" anchor="ctr">
                        <a:blipFill rotWithShape="0">
                          <a:blip r:embed="rId2"/>
                          <a:stretch>
                            <a:fillRect l="-368" t="-351807" r="-259191" b="-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b="1" kern="1200" dirty="0">
                              <a:effectLst/>
                            </a:rPr>
                            <a:t>SM</a:t>
                          </a:r>
                          <a:endParaRPr lang="en-NZ" sz="105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b="1" kern="1200" dirty="0">
                              <a:effectLst/>
                            </a:rPr>
                            <a:t>0.15 ±</a:t>
                          </a:r>
                          <a:r>
                            <a:rPr lang="en-GB" sz="1050" b="1" kern="1200" dirty="0" smtClean="0">
                              <a:effectLst/>
                            </a:rPr>
                            <a:t>0.08</a:t>
                          </a:r>
                          <a:endParaRPr lang="en-NZ" sz="105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NZ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050" kern="1200" dirty="0">
                              <a:effectLst/>
                            </a:rPr>
                            <a:t>LS</a:t>
                          </a:r>
                          <a:endParaRPr lang="en-NZ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5.62 </a:t>
                          </a:r>
                          <a:r>
                            <a:rPr lang="en-GB" sz="1050" kern="1200" dirty="0">
                              <a:effectLst/>
                            </a:rPr>
                            <a:t>±</a:t>
                          </a:r>
                          <a:r>
                            <a:rPr lang="en-US" sz="1050" dirty="0">
                              <a:effectLst/>
                            </a:rPr>
                            <a:t>2.64</a:t>
                          </a:r>
                          <a:endParaRPr lang="en-NZ" sz="105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7025" marR="27025" marT="0" marB="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6622965" y="5949280"/>
            <a:ext cx="21098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100" dirty="0" smtClean="0">
                <a:solidFill>
                  <a:schemeClr val="bg1">
                    <a:lumMod val="50000"/>
                  </a:schemeClr>
                </a:solidFill>
              </a:rPr>
              <a:t>[Zhang et al. (2016) </a:t>
            </a:r>
            <a:r>
              <a:rPr lang="en-NZ" sz="1100" i="1" dirty="0" smtClean="0">
                <a:solidFill>
                  <a:schemeClr val="bg1">
                    <a:lumMod val="50000"/>
                  </a:schemeClr>
                </a:solidFill>
              </a:rPr>
              <a:t>In Review</a:t>
            </a:r>
            <a:r>
              <a:rPr lang="en-NZ" sz="11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NZ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50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2. OpenSim Model Generation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20E551-269E-4C71-B244-9E82353EF4DA}" type="slidenum">
              <a:rPr lang="en-NZ" smtClean="0"/>
              <a:pPr/>
              <a:t>12</a:t>
            </a:fld>
            <a:endParaRPr lang="en-NZ" sz="1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7" t="34576" r="9051" b="31270"/>
          <a:stretch/>
        </p:blipFill>
        <p:spPr>
          <a:xfrm>
            <a:off x="1691680" y="1752600"/>
            <a:ext cx="5976664" cy="2232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53" y="3890706"/>
            <a:ext cx="1764555" cy="2649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ight Arrow 6"/>
          <p:cNvSpPr/>
          <p:nvPr/>
        </p:nvSpPr>
        <p:spPr bwMode="auto">
          <a:xfrm rot="7779253">
            <a:off x="3321070" y="3271603"/>
            <a:ext cx="1136391" cy="191138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019245" y="3296531"/>
            <a:ext cx="2269177" cy="3193310"/>
            <a:chOff x="4767571" y="1068614"/>
            <a:chExt cx="3690629" cy="519365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7571" y="2708920"/>
              <a:ext cx="1776675" cy="35533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43" r="39762"/>
            <a:stretch/>
          </p:blipFill>
          <p:spPr>
            <a:xfrm>
              <a:off x="6948264" y="1068614"/>
              <a:ext cx="1509936" cy="5041242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>
              <a:endCxn id="10" idx="1"/>
            </p:cNvCxnSpPr>
            <p:nvPr/>
          </p:nvCxnSpPr>
          <p:spPr bwMode="auto">
            <a:xfrm>
              <a:off x="6444208" y="3589235"/>
              <a:ext cx="50405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3" name="Right Arrow 12"/>
          <p:cNvSpPr/>
          <p:nvPr/>
        </p:nvSpPr>
        <p:spPr bwMode="auto">
          <a:xfrm rot="4628095">
            <a:off x="5518347" y="3630806"/>
            <a:ext cx="1060808" cy="174139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8994" y="4523854"/>
            <a:ext cx="1764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Reassemble fitted meshes in </a:t>
            </a:r>
            <a:r>
              <a:rPr lang="en-NZ" sz="1400" dirty="0" err="1" smtClean="0"/>
              <a:t>mocap</a:t>
            </a:r>
            <a:r>
              <a:rPr lang="en-NZ" sz="1400" dirty="0" smtClean="0"/>
              <a:t> frame</a:t>
            </a:r>
            <a:endParaRPr lang="en-NZ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319399" y="4528234"/>
            <a:ext cx="1764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Extract geometric properties to modify Gait2392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344485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Patient-specific customisation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20E551-269E-4C71-B244-9E82353EF4DA}" type="slidenum">
              <a:rPr lang="en-NZ" smtClean="0"/>
              <a:pPr/>
              <a:t>13</a:t>
            </a:fld>
            <a:endParaRPr lang="en-NZ" sz="1400"/>
          </a:p>
        </p:txBody>
      </p:sp>
      <p:pic>
        <p:nvPicPr>
          <p:cNvPr id="6" name="Picture 7" descr="ABI_Positive_RGB_NoStr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"/>
            <a:ext cx="26368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827584" y="2276872"/>
            <a:ext cx="1800200" cy="3600400"/>
            <a:chOff x="1187624" y="1772816"/>
            <a:chExt cx="2376264" cy="4752528"/>
          </a:xfrm>
        </p:grpSpPr>
        <p:grpSp>
          <p:nvGrpSpPr>
            <p:cNvPr id="19" name="Group 18"/>
            <p:cNvGrpSpPr/>
            <p:nvPr/>
          </p:nvGrpSpPr>
          <p:grpSpPr>
            <a:xfrm>
              <a:off x="1187624" y="1772816"/>
              <a:ext cx="2376264" cy="4752528"/>
              <a:chOff x="1187624" y="1972697"/>
              <a:chExt cx="2160000" cy="4320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7624" y="1972697"/>
                <a:ext cx="2160000" cy="4320000"/>
              </a:xfrm>
              <a:prstGeom prst="rect">
                <a:avLst/>
              </a:prstGeom>
            </p:spPr>
          </p:pic>
          <p:sp>
            <p:nvSpPr>
              <p:cNvPr id="9" name="Oval 8"/>
              <p:cNvSpPr/>
              <p:nvPr/>
            </p:nvSpPr>
            <p:spPr bwMode="auto">
              <a:xfrm>
                <a:off x="1607765" y="2351262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2584351" y="2425651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2285000" y="4329100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2716461" y="4254710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1653715" y="5466655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1619672" y="4176811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 bwMode="auto">
              <a:xfrm>
                <a:off x="1900774" y="5495801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2043513" y="4269196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2718172" y="5595243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 bwMode="auto">
              <a:xfrm>
                <a:off x="2411914" y="5575217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</p:grpSp>
        <p:sp>
          <p:nvSpPr>
            <p:cNvPr id="20" name="Oval 19"/>
            <p:cNvSpPr/>
            <p:nvPr/>
          </p:nvSpPr>
          <p:spPr bwMode="auto">
            <a:xfrm>
              <a:off x="2355263" y="2284168"/>
              <a:ext cx="79218" cy="7921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Z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3" r="39762"/>
          <a:stretch/>
        </p:blipFill>
        <p:spPr>
          <a:xfrm>
            <a:off x="6444208" y="1752600"/>
            <a:ext cx="1305071" cy="435725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3242738" y="2924944"/>
            <a:ext cx="2625406" cy="13758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Joint </a:t>
            </a:r>
            <a:r>
              <a:rPr lang="en-US" sz="1800" dirty="0"/>
              <a:t>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Inertial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Muscle path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Visual geometry</a:t>
            </a: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2555776" y="3717032"/>
            <a:ext cx="50405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5940152" y="3714655"/>
            <a:ext cx="50405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7443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Customising</a:t>
            </a:r>
            <a:r>
              <a:rPr lang="en-US" dirty="0" smtClean="0"/>
              <a:t> Gait2392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14128"/>
            <a:ext cx="7772400" cy="4267200"/>
          </a:xfrm>
        </p:spPr>
        <p:txBody>
          <a:bodyPr/>
          <a:lstStyle/>
          <a:p>
            <a:pPr marL="0" indent="0">
              <a:buNone/>
            </a:pPr>
            <a:endParaRPr lang="en-US" sz="1400" dirty="0" smtClean="0"/>
          </a:p>
          <a:p>
            <a:pPr lvl="1"/>
            <a:endParaRPr lang="en-NZ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20E551-269E-4C71-B244-9E82353EF4DA}" type="slidenum">
              <a:rPr lang="en-NZ" smtClean="0"/>
              <a:pPr/>
              <a:t>14</a:t>
            </a:fld>
            <a:endParaRPr lang="en-NZ" sz="1400"/>
          </a:p>
        </p:txBody>
      </p:sp>
      <p:pic>
        <p:nvPicPr>
          <p:cNvPr id="5" name="Picture 7" descr="ABI_Positive_RGB_NoStr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"/>
            <a:ext cx="26368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71" y="2708920"/>
            <a:ext cx="1776675" cy="35533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3" r="39762"/>
          <a:stretch/>
        </p:blipFill>
        <p:spPr>
          <a:xfrm>
            <a:off x="6948264" y="1068614"/>
            <a:ext cx="1509936" cy="5041242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20" idx="1"/>
          </p:cNvCxnSpPr>
          <p:nvPr/>
        </p:nvCxnSpPr>
        <p:spPr bwMode="auto">
          <a:xfrm>
            <a:off x="6444208" y="3589235"/>
            <a:ext cx="50405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838200" y="2266528"/>
            <a:ext cx="3661792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400" kern="0" dirty="0" smtClean="0"/>
              <a:t>One of the most widely used OpenSim models</a:t>
            </a:r>
          </a:p>
          <a:p>
            <a:pPr lvl="1"/>
            <a:r>
              <a:rPr lang="en-US" sz="1400" kern="0" dirty="0" smtClean="0"/>
              <a:t>&gt;115,000 downloads from simtk.org</a:t>
            </a:r>
          </a:p>
          <a:p>
            <a:pPr lvl="1"/>
            <a:r>
              <a:rPr lang="en-US" sz="1400" kern="0" dirty="0" smtClean="0"/>
              <a:t>&gt;24,000 unique users</a:t>
            </a:r>
          </a:p>
          <a:p>
            <a:pPr marL="457200" lvl="1" indent="0">
              <a:buNone/>
            </a:pPr>
            <a:endParaRPr lang="en-US" sz="1400" kern="0" dirty="0"/>
          </a:p>
          <a:p>
            <a:endParaRPr lang="en-US" sz="1400" kern="0" dirty="0" smtClean="0"/>
          </a:p>
          <a:p>
            <a:pPr lvl="1"/>
            <a:endParaRPr lang="en-NZ" sz="1400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Customising</a:t>
            </a:r>
            <a:r>
              <a:rPr lang="en-US" dirty="0" smtClean="0"/>
              <a:t> Gait2392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14128"/>
            <a:ext cx="7772400" cy="4267200"/>
          </a:xfrm>
        </p:spPr>
        <p:txBody>
          <a:bodyPr/>
          <a:lstStyle/>
          <a:p>
            <a:r>
              <a:rPr lang="en-US" sz="1400" dirty="0" smtClean="0"/>
              <a:t>Joint locations</a:t>
            </a:r>
          </a:p>
          <a:p>
            <a:pPr lvl="1"/>
            <a:r>
              <a:rPr lang="en-US" sz="1400" dirty="0" smtClean="0"/>
              <a:t>Knee joint splines</a:t>
            </a:r>
          </a:p>
          <a:p>
            <a:endParaRPr lang="en-US" sz="1400" dirty="0" smtClean="0"/>
          </a:p>
          <a:p>
            <a:r>
              <a:rPr lang="en-US" sz="1400" dirty="0"/>
              <a:t>Visual </a:t>
            </a:r>
            <a:r>
              <a:rPr lang="en-US" sz="1400" dirty="0" smtClean="0"/>
              <a:t>geometry</a:t>
            </a:r>
          </a:p>
          <a:p>
            <a:endParaRPr lang="en-US" sz="1400" dirty="0" smtClean="0"/>
          </a:p>
          <a:p>
            <a:pPr lvl="1"/>
            <a:endParaRPr lang="en-NZ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20E551-269E-4C71-B244-9E82353EF4DA}" type="slidenum">
              <a:rPr lang="en-NZ" smtClean="0"/>
              <a:pPr/>
              <a:t>15</a:t>
            </a:fld>
            <a:endParaRPr lang="en-NZ" sz="1400"/>
          </a:p>
        </p:txBody>
      </p:sp>
      <p:pic>
        <p:nvPicPr>
          <p:cNvPr id="5" name="Picture 7" descr="ABI_Positive_RGB_NoStr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"/>
            <a:ext cx="26368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71" y="2708920"/>
            <a:ext cx="1776675" cy="35533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3" r="39762"/>
          <a:stretch/>
        </p:blipFill>
        <p:spPr>
          <a:xfrm>
            <a:off x="6948264" y="1068614"/>
            <a:ext cx="1509936" cy="5041242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20" idx="1"/>
          </p:cNvCxnSpPr>
          <p:nvPr/>
        </p:nvCxnSpPr>
        <p:spPr bwMode="auto">
          <a:xfrm>
            <a:off x="6444208" y="3589235"/>
            <a:ext cx="50405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271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Customising</a:t>
            </a:r>
            <a:r>
              <a:rPr lang="en-US" dirty="0" smtClean="0"/>
              <a:t> Gait2392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14128"/>
            <a:ext cx="3237420" cy="4267200"/>
          </a:xfrm>
        </p:spPr>
        <p:txBody>
          <a:bodyPr/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Joint locations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Visual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geometry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 dirty="0" smtClean="0"/>
          </a:p>
          <a:p>
            <a:r>
              <a:rPr lang="en-US" sz="1400" dirty="0" smtClean="0"/>
              <a:t>Muscle </a:t>
            </a:r>
            <a:r>
              <a:rPr lang="en-US" sz="1400" dirty="0"/>
              <a:t>path </a:t>
            </a:r>
            <a:r>
              <a:rPr lang="en-US" sz="1400" dirty="0" smtClean="0"/>
              <a:t>points</a:t>
            </a:r>
          </a:p>
          <a:p>
            <a:pPr lvl="1"/>
            <a:r>
              <a:rPr lang="en-US" sz="1200" dirty="0" smtClean="0"/>
              <a:t>Freeform deformation based on bone geometry</a:t>
            </a:r>
          </a:p>
          <a:p>
            <a:endParaRPr lang="en-US" sz="1400" dirty="0" smtClean="0"/>
          </a:p>
          <a:p>
            <a:pPr lvl="1"/>
            <a:endParaRPr lang="en-NZ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20E551-269E-4C71-B244-9E82353EF4DA}" type="slidenum">
              <a:rPr lang="en-NZ" smtClean="0"/>
              <a:pPr/>
              <a:t>16</a:t>
            </a:fld>
            <a:endParaRPr lang="en-NZ" sz="1400"/>
          </a:p>
        </p:txBody>
      </p:sp>
      <p:pic>
        <p:nvPicPr>
          <p:cNvPr id="5" name="Picture 7" descr="ABI_Positive_RGB_NoStr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"/>
            <a:ext cx="26368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73377" y="5586847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Gait2392</a:t>
            </a:r>
          </a:p>
          <a:p>
            <a:r>
              <a:rPr lang="en-US" sz="1400" dirty="0" smtClean="0"/>
              <a:t>reference</a:t>
            </a:r>
            <a:endParaRPr lang="en-NZ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4349872" y="2415426"/>
            <a:ext cx="1806304" cy="2950297"/>
            <a:chOff x="3917824" y="2133885"/>
            <a:chExt cx="2160240" cy="3528392"/>
          </a:xfrm>
        </p:grpSpPr>
        <p:pic>
          <p:nvPicPr>
            <p:cNvPr id="10" name="Picture 3" descr="E:\Link to jzha263@aucklanduni.ac.nz\presentations\stanford_2015\images\femur_mean.jpe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93888" y="2421917"/>
              <a:ext cx="936104" cy="2819590"/>
            </a:xfrm>
            <a:prstGeom prst="rect">
              <a:avLst/>
            </a:prstGeom>
            <a:noFill/>
          </p:spPr>
        </p:pic>
        <p:grpSp>
          <p:nvGrpSpPr>
            <p:cNvPr id="12" name="Group 11"/>
            <p:cNvGrpSpPr/>
            <p:nvPr/>
          </p:nvGrpSpPr>
          <p:grpSpPr>
            <a:xfrm>
              <a:off x="3917824" y="2133885"/>
              <a:ext cx="2160240" cy="3528392"/>
              <a:chOff x="2051720" y="2132856"/>
              <a:chExt cx="2160240" cy="3528392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2051720" y="2348880"/>
                <a:ext cx="1656184" cy="3312368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2555776" y="2132856"/>
                <a:ext cx="1656184" cy="3312368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 bwMode="auto">
              <a:xfrm flipV="1">
                <a:off x="2051720" y="2132856"/>
                <a:ext cx="504056" cy="216024"/>
              </a:xfrm>
              <a:prstGeom prst="line">
                <a:avLst/>
              </a:prstGeom>
              <a:ln w="28575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3707904" y="2132856"/>
                <a:ext cx="504056" cy="216024"/>
              </a:xfrm>
              <a:prstGeom prst="line">
                <a:avLst/>
              </a:prstGeom>
              <a:ln w="28575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 bwMode="auto">
              <a:xfrm flipV="1">
                <a:off x="2051720" y="5445224"/>
                <a:ext cx="504056" cy="216024"/>
              </a:xfrm>
              <a:prstGeom prst="line">
                <a:avLst/>
              </a:prstGeom>
              <a:ln w="28575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 bwMode="auto">
              <a:xfrm flipV="1">
                <a:off x="3707904" y="5445224"/>
                <a:ext cx="504056" cy="216024"/>
              </a:xfrm>
              <a:prstGeom prst="line">
                <a:avLst/>
              </a:prstGeom>
              <a:ln w="28575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4493888" y="3430029"/>
              <a:ext cx="936104" cy="720080"/>
              <a:chOff x="2627784" y="3429000"/>
              <a:chExt cx="936104" cy="720080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3491880" y="3429000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 bwMode="auto">
              <a:xfrm>
                <a:off x="2627784" y="3861048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3419872" y="4077072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4709912" y="2637941"/>
              <a:ext cx="576064" cy="2376264"/>
              <a:chOff x="2843808" y="2636912"/>
              <a:chExt cx="576064" cy="2376264"/>
            </a:xfrm>
          </p:grpSpPr>
          <p:sp>
            <p:nvSpPr>
              <p:cNvPr id="61" name="Oval 60"/>
              <p:cNvSpPr/>
              <p:nvPr/>
            </p:nvSpPr>
            <p:spPr bwMode="auto">
              <a:xfrm>
                <a:off x="3059832" y="2924944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2987824" y="3501008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3059832" y="4293096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 bwMode="auto">
              <a:xfrm>
                <a:off x="2843808" y="2636912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 bwMode="auto">
              <a:xfrm>
                <a:off x="3347864" y="4941168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838" y="1266847"/>
            <a:ext cx="2160000" cy="43200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977012" y="562350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</a:t>
            </a:r>
            <a:r>
              <a:rPr lang="en-US" sz="1400" dirty="0" err="1" smtClean="0"/>
              <a:t>ustomised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339791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Customising</a:t>
            </a:r>
            <a:r>
              <a:rPr lang="en-US" dirty="0" smtClean="0"/>
              <a:t> Gait2392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14128"/>
            <a:ext cx="7772400" cy="4267200"/>
          </a:xfrm>
        </p:spPr>
        <p:txBody>
          <a:bodyPr/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Joint locations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Visual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geometry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Muscle path points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endParaRPr lang="en-US" sz="14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sz="1400" dirty="0" smtClean="0">
                <a:sym typeface="Wingdings" panose="05000000000000000000" pitchFamily="2" charset="2"/>
              </a:rPr>
              <a:t>Scale factors from markers and meshes</a:t>
            </a:r>
            <a:endParaRPr lang="en-US" sz="1400" dirty="0" smtClean="0"/>
          </a:p>
          <a:p>
            <a:pPr lvl="1">
              <a:buNone/>
            </a:pPr>
            <a:endParaRPr lang="en-NZ" sz="1400" dirty="0" smtClean="0">
              <a:latin typeface="Consolas" pitchFamily="49" charset="0"/>
            </a:endParaRPr>
          </a:p>
          <a:p>
            <a:r>
              <a:rPr lang="en-US" sz="1400" dirty="0" smtClean="0"/>
              <a:t>Scaled inertial properties </a:t>
            </a:r>
          </a:p>
          <a:p>
            <a:pPr lvl="1">
              <a:buNone/>
            </a:pPr>
            <a:endParaRPr lang="en-US" sz="1400" b="1" dirty="0" smtClean="0"/>
          </a:p>
          <a:p>
            <a:r>
              <a:rPr lang="en-US" sz="1400" dirty="0" smtClean="0"/>
              <a:t>Scaled torso, feet (no shape models)</a:t>
            </a:r>
          </a:p>
          <a:p>
            <a:pPr marL="457200" lvl="1" indent="0">
              <a:buNone/>
            </a:pP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20E551-269E-4C71-B244-9E82353EF4DA}" type="slidenum">
              <a:rPr lang="en-NZ" smtClean="0"/>
              <a:pPr/>
              <a:t>17</a:t>
            </a:fld>
            <a:endParaRPr lang="en-NZ" sz="1400"/>
          </a:p>
        </p:txBody>
      </p:sp>
      <p:pic>
        <p:nvPicPr>
          <p:cNvPr id="5" name="Picture 7" descr="ABI_Positive_RGB_NoStr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"/>
            <a:ext cx="26368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295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Customising</a:t>
            </a:r>
            <a:r>
              <a:rPr lang="en-US" dirty="0" smtClean="0"/>
              <a:t> Gait2392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14128"/>
            <a:ext cx="7772400" cy="4267200"/>
          </a:xfrm>
        </p:spPr>
        <p:txBody>
          <a:bodyPr/>
          <a:lstStyle/>
          <a:p>
            <a:r>
              <a:rPr lang="en-US" sz="1400" dirty="0" smtClean="0"/>
              <a:t>Joint locations</a:t>
            </a:r>
            <a:endParaRPr lang="en-US" sz="1400" b="1" dirty="0" smtClean="0"/>
          </a:p>
          <a:p>
            <a:endParaRPr lang="en-US" sz="1400" dirty="0" smtClean="0"/>
          </a:p>
          <a:p>
            <a:r>
              <a:rPr lang="en-US" sz="1400" dirty="0"/>
              <a:t>Visual </a:t>
            </a:r>
            <a:r>
              <a:rPr lang="en-US" sz="1400" dirty="0" smtClean="0"/>
              <a:t>geometry</a:t>
            </a:r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Muscle path points</a:t>
            </a:r>
            <a:endParaRPr lang="en-US" sz="1400" b="1" dirty="0" smtClean="0">
              <a:sym typeface="Wingdings" panose="05000000000000000000" pitchFamily="2" charset="2"/>
            </a:endParaRPr>
          </a:p>
          <a:p>
            <a:endParaRPr lang="en-US" sz="14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sz="1400" dirty="0" smtClean="0">
                <a:sym typeface="Wingdings" panose="05000000000000000000" pitchFamily="2" charset="2"/>
              </a:rPr>
              <a:t>Scale factors from markers and meshes</a:t>
            </a:r>
            <a:endParaRPr lang="en-US" sz="1400" dirty="0" smtClean="0"/>
          </a:p>
          <a:p>
            <a:pPr lvl="1">
              <a:buNone/>
            </a:pPr>
            <a:endParaRPr lang="en-NZ" sz="1400" dirty="0" smtClean="0">
              <a:latin typeface="Consolas" pitchFamily="49" charset="0"/>
            </a:endParaRPr>
          </a:p>
          <a:p>
            <a:r>
              <a:rPr lang="en-US" sz="1400" dirty="0" smtClean="0"/>
              <a:t>Scaled inertial properties </a:t>
            </a:r>
          </a:p>
          <a:p>
            <a:pPr lvl="1">
              <a:buNone/>
            </a:pPr>
            <a:endParaRPr lang="en-US" sz="1400" b="1" dirty="0" smtClean="0"/>
          </a:p>
          <a:p>
            <a:r>
              <a:rPr lang="en-US" sz="1400" dirty="0" smtClean="0"/>
              <a:t>Scaled torso, feet (no shape models)</a:t>
            </a:r>
          </a:p>
          <a:p>
            <a:pPr marL="457200" lvl="1" indent="0">
              <a:buNone/>
            </a:pP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20E551-269E-4C71-B244-9E82353EF4DA}" type="slidenum">
              <a:rPr lang="en-NZ" smtClean="0"/>
              <a:pPr/>
              <a:t>18</a:t>
            </a:fld>
            <a:endParaRPr lang="en-NZ" sz="1400"/>
          </a:p>
        </p:txBody>
      </p:sp>
      <p:pic>
        <p:nvPicPr>
          <p:cNvPr id="5" name="Picture 7" descr="ABI_Positive_RGB_NoStr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"/>
            <a:ext cx="26368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Bracket 5"/>
          <p:cNvSpPr/>
          <p:nvPr/>
        </p:nvSpPr>
        <p:spPr bwMode="auto">
          <a:xfrm>
            <a:off x="5004048" y="1988840"/>
            <a:ext cx="360040" cy="3024336"/>
          </a:xfrm>
          <a:prstGeom prst="rightBracke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08104" y="3212976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 smtClean="0"/>
              <a:t>Customisation performed using OpenSim Python API</a:t>
            </a:r>
            <a:endParaRPr lang="en-NZ" sz="1600" dirty="0"/>
          </a:p>
        </p:txBody>
      </p:sp>
    </p:spTree>
    <p:extLst>
      <p:ext uri="{BB962C8B-B14F-4D97-AF65-F5344CB8AC3E}">
        <p14:creationId xmlns:p14="http://schemas.microsoft.com/office/powerpoint/2010/main" val="262287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Customising</a:t>
            </a:r>
            <a:r>
              <a:rPr lang="en-US" dirty="0" smtClean="0"/>
              <a:t> Gait2392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14128"/>
            <a:ext cx="3764472" cy="4267200"/>
          </a:xfrm>
        </p:spPr>
        <p:txBody>
          <a:bodyPr/>
          <a:lstStyle/>
          <a:p>
            <a:r>
              <a:rPr lang="en-US" sz="1400" b="1" dirty="0" smtClean="0"/>
              <a:t>Validation</a:t>
            </a:r>
          </a:p>
          <a:p>
            <a:pPr lvl="1"/>
            <a:r>
              <a:rPr lang="en-US" sz="1400" dirty="0" err="1"/>
              <a:t>Hamner</a:t>
            </a:r>
            <a:r>
              <a:rPr lang="en-US" sz="1400" dirty="0"/>
              <a:t> 2010 running model</a:t>
            </a:r>
          </a:p>
          <a:p>
            <a:pPr lvl="1"/>
            <a:endParaRPr lang="en-US" sz="1400" dirty="0" smtClean="0"/>
          </a:p>
          <a:p>
            <a:pPr lvl="1"/>
            <a:r>
              <a:rPr lang="en-US" sz="1400" dirty="0" err="1" smtClean="0"/>
              <a:t>Customise</a:t>
            </a:r>
            <a:r>
              <a:rPr lang="en-US" sz="1400" dirty="0" smtClean="0"/>
              <a:t> to published </a:t>
            </a:r>
            <a:r>
              <a:rPr lang="en-US" sz="1400" dirty="0" err="1" smtClean="0"/>
              <a:t>markerset</a:t>
            </a:r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Compare </a:t>
            </a:r>
            <a:r>
              <a:rPr lang="en-US" sz="1400" dirty="0" err="1" smtClean="0"/>
              <a:t>customised</a:t>
            </a:r>
            <a:r>
              <a:rPr lang="en-US" sz="1400" dirty="0" smtClean="0"/>
              <a:t> model to published model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endParaRPr lang="en-US" sz="1400" dirty="0" smtClean="0"/>
          </a:p>
          <a:p>
            <a:pPr lvl="1"/>
            <a:endParaRPr lang="en-NZ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20E551-269E-4C71-B244-9E82353EF4DA}" type="slidenum">
              <a:rPr lang="en-NZ" smtClean="0"/>
              <a:pPr/>
              <a:t>19</a:t>
            </a:fld>
            <a:endParaRPr lang="en-NZ" sz="1400"/>
          </a:p>
        </p:txBody>
      </p:sp>
      <p:pic>
        <p:nvPicPr>
          <p:cNvPr id="5" name="Picture 7" descr="ABI_Positive_RGB_NoStr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"/>
            <a:ext cx="26368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2708920"/>
            <a:ext cx="1620000" cy="324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3" r="39762"/>
          <a:stretch/>
        </p:blipFill>
        <p:spPr>
          <a:xfrm>
            <a:off x="6055603" y="1752600"/>
            <a:ext cx="1293912" cy="43200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 bwMode="auto">
          <a:xfrm>
            <a:off x="5735960" y="3212976"/>
            <a:ext cx="3600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1659468"/>
            <a:ext cx="1396874" cy="43825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64105" y="32482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800" dirty="0" smtClean="0"/>
              <a:t>vs</a:t>
            </a:r>
            <a:endParaRPr lang="en-NZ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7701331" y="5893713"/>
            <a:ext cx="1366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Hamner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</a:p>
          <a:p>
            <a:pPr marL="0" lvl="1"/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(2010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J. </a:t>
            </a: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Biomech</a:t>
            </a:r>
            <a:r>
              <a:rPr lang="en-NZ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52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20E551-269E-4C71-B244-9E82353EF4DA}" type="slidenum">
              <a:rPr lang="en-NZ" smtClean="0"/>
              <a:pPr/>
              <a:t>2</a:t>
            </a:fld>
            <a:endParaRPr lang="en-NZ" sz="1400"/>
          </a:p>
        </p:txBody>
      </p:sp>
      <p:pic>
        <p:nvPicPr>
          <p:cNvPr id="22530" name="Picture 2" descr="E:\Link to jzha263@aucklanduni.ac.nz\presentations\TRANZ_MAP_2014\images\FAI_full.png"/>
          <p:cNvPicPr>
            <a:picLocks noChangeAspect="1" noChangeArrowheads="1"/>
          </p:cNvPicPr>
          <p:nvPr/>
        </p:nvPicPr>
        <p:blipFill>
          <a:blip r:embed="rId2"/>
          <a:srcRect l="5901" t="4200" r="8263" b="4801"/>
          <a:stretch>
            <a:fillRect/>
          </a:stretch>
        </p:blipFill>
        <p:spPr bwMode="auto">
          <a:xfrm>
            <a:off x="0" y="764704"/>
            <a:ext cx="9144000" cy="5452844"/>
          </a:xfrm>
          <a:prstGeom prst="rect">
            <a:avLst/>
          </a:prstGeom>
          <a:noFill/>
        </p:spPr>
      </p:pic>
      <p:pic>
        <p:nvPicPr>
          <p:cNvPr id="5" name="Picture 2" descr="E:\Link to jzha263@aucklanduni.ac.nz\presentations\TRANZ_MAP_2014\images\MAP-logo-pos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8964"/>
          <a:stretch>
            <a:fillRect/>
          </a:stretch>
        </p:blipFill>
        <p:spPr bwMode="auto">
          <a:xfrm>
            <a:off x="8676456" y="72008"/>
            <a:ext cx="296261" cy="548680"/>
          </a:xfrm>
          <a:prstGeom prst="rect">
            <a:avLst/>
          </a:prstGeom>
          <a:noFill/>
        </p:spPr>
      </p:pic>
      <p:pic>
        <p:nvPicPr>
          <p:cNvPr id="6" name="Picture 5" descr="ABI_Positive_RGB_NoStrap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52120" y="0"/>
            <a:ext cx="2948310" cy="68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007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Validation Against </a:t>
            </a:r>
            <a:r>
              <a:rPr lang="en-NZ" dirty="0" err="1" smtClean="0"/>
              <a:t>Hamner</a:t>
            </a:r>
            <a:r>
              <a:rPr lang="en-NZ" dirty="0" smtClean="0"/>
              <a:t> 2010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20E551-269E-4C71-B244-9E82353EF4DA}" type="slidenum">
              <a:rPr lang="en-NZ" smtClean="0"/>
              <a:pPr/>
              <a:t>20</a:t>
            </a:fld>
            <a:endParaRPr lang="en-NZ" sz="1400"/>
          </a:p>
        </p:txBody>
      </p:sp>
      <p:pic>
        <p:nvPicPr>
          <p:cNvPr id="5" name="Picture 7" descr="ABI_Positive_RGB_NoStr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"/>
            <a:ext cx="26368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45621"/>
              </p:ext>
            </p:extLst>
          </p:nvPr>
        </p:nvGraphicFramePr>
        <p:xfrm>
          <a:off x="674635" y="2057400"/>
          <a:ext cx="7383735" cy="288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99159"/>
                <a:gridCol w="1584176"/>
                <a:gridCol w="1440160"/>
                <a:gridCol w="2160240"/>
              </a:tblGrid>
              <a:tr h="360000"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 dirty="0">
                          <a:effectLst/>
                        </a:rPr>
                        <a:t>Model Parameter Differences</a:t>
                      </a:r>
                      <a:endParaRPr lang="en-NZ" sz="1400" kern="15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 dirty="0">
                          <a:effectLst/>
                        </a:rPr>
                        <a:t>Parameter</a:t>
                      </a:r>
                      <a:endParaRPr lang="en-NZ" sz="1400" kern="15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 dirty="0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  <a:endParaRPr lang="en-NZ" sz="1400" kern="150" dirty="0">
                        <a:solidFill>
                          <a:schemeClr val="bg1"/>
                        </a:solidFill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 dirty="0">
                          <a:solidFill>
                            <a:schemeClr val="bg1"/>
                          </a:solidFill>
                          <a:effectLst/>
                        </a:rPr>
                        <a:t>S.D.</a:t>
                      </a:r>
                      <a:endParaRPr lang="en-NZ" sz="1400" kern="150" dirty="0">
                        <a:solidFill>
                          <a:schemeClr val="bg1"/>
                        </a:solidFill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 dirty="0">
                          <a:solidFill>
                            <a:schemeClr val="bg1"/>
                          </a:solidFill>
                          <a:effectLst/>
                        </a:rPr>
                        <a:t>Max</a:t>
                      </a:r>
                      <a:endParaRPr lang="en-NZ" sz="1400" kern="150" dirty="0">
                        <a:solidFill>
                          <a:schemeClr val="bg1"/>
                        </a:solidFill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b="0" kern="150" dirty="0">
                          <a:effectLst/>
                        </a:rPr>
                        <a:t>Body Mass (kg)</a:t>
                      </a:r>
                      <a:endParaRPr lang="en-NZ" sz="1400" b="0" kern="15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>
                          <a:effectLst/>
                        </a:rPr>
                        <a:t>0.5 (2.4%)</a:t>
                      </a:r>
                      <a:endParaRPr lang="en-NZ" sz="1400" kern="15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 dirty="0">
                          <a:effectLst/>
                        </a:rPr>
                        <a:t>0.7 (10.4%)</a:t>
                      </a:r>
                      <a:endParaRPr lang="en-NZ" sz="1400" kern="15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>
                          <a:effectLst/>
                        </a:rPr>
                        <a:t>1.8 (21.1%) [pelvis]</a:t>
                      </a:r>
                      <a:endParaRPr lang="en-NZ" sz="1400" kern="15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/>
                </a:tc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b="0" kern="150" dirty="0">
                          <a:effectLst/>
                        </a:rPr>
                        <a:t>Body </a:t>
                      </a:r>
                      <a:r>
                        <a:rPr lang="en-NZ" sz="1050" b="0" kern="150" dirty="0" err="1">
                          <a:effectLst/>
                        </a:rPr>
                        <a:t>CoM</a:t>
                      </a:r>
                      <a:r>
                        <a:rPr lang="en-NZ" sz="1050" b="0" kern="150" dirty="0">
                          <a:effectLst/>
                        </a:rPr>
                        <a:t> (mm)</a:t>
                      </a:r>
                      <a:endParaRPr lang="en-NZ" sz="1400" b="0" kern="15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 dirty="0">
                          <a:effectLst/>
                        </a:rPr>
                        <a:t>9.6</a:t>
                      </a:r>
                      <a:endParaRPr lang="en-NZ" sz="1400" kern="15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>
                          <a:effectLst/>
                        </a:rPr>
                        <a:t>16.8</a:t>
                      </a:r>
                      <a:endParaRPr lang="en-NZ" sz="1400" kern="15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>
                          <a:effectLst/>
                        </a:rPr>
                        <a:t>61.7 [torso]</a:t>
                      </a:r>
                      <a:endParaRPr lang="en-NZ" sz="1400" kern="15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/>
                </a:tc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b="0" kern="150" dirty="0">
                          <a:effectLst/>
                        </a:rPr>
                        <a:t>Joint Loc. in </a:t>
                      </a:r>
                      <a:r>
                        <a:rPr lang="en-NZ" sz="1050" b="0" kern="150" dirty="0" err="1">
                          <a:effectLst/>
                        </a:rPr>
                        <a:t>Prt</a:t>
                      </a:r>
                      <a:r>
                        <a:rPr lang="en-NZ" sz="1050" b="0" kern="150" dirty="0">
                          <a:effectLst/>
                        </a:rPr>
                        <a:t>. (mm)</a:t>
                      </a:r>
                      <a:endParaRPr lang="en-NZ" sz="1400" b="0" kern="15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 dirty="0">
                          <a:effectLst/>
                        </a:rPr>
                        <a:t>26.6</a:t>
                      </a:r>
                      <a:endParaRPr lang="en-NZ" sz="1400" kern="15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 dirty="0">
                          <a:effectLst/>
                        </a:rPr>
                        <a:t>26.8</a:t>
                      </a:r>
                      <a:endParaRPr lang="en-NZ" sz="1400" kern="15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>
                          <a:effectLst/>
                        </a:rPr>
                        <a:t>69.4 [ankle_l]</a:t>
                      </a:r>
                      <a:endParaRPr lang="en-NZ" sz="1400" kern="15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/>
                </a:tc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b="0" kern="150" dirty="0">
                          <a:effectLst/>
                        </a:rPr>
                        <a:t>Muscle Opt. Fib. Len (mm)</a:t>
                      </a:r>
                      <a:endParaRPr lang="en-NZ" sz="1400" b="0" kern="15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 dirty="0">
                          <a:effectLst/>
                        </a:rPr>
                        <a:t>4.7 (7.4%)</a:t>
                      </a:r>
                      <a:endParaRPr lang="en-NZ" sz="1400" kern="15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 dirty="0">
                          <a:effectLst/>
                        </a:rPr>
                        <a:t>10.9 (7.2%)</a:t>
                      </a:r>
                      <a:endParaRPr lang="en-NZ" sz="1400" kern="15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>
                          <a:effectLst/>
                        </a:rPr>
                        <a:t>30.5 (24.5%) [vas_med_l]</a:t>
                      </a:r>
                      <a:endParaRPr lang="en-NZ" sz="1400" kern="15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/>
                </a:tc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b="0" kern="150" dirty="0">
                          <a:effectLst/>
                        </a:rPr>
                        <a:t>Muscle </a:t>
                      </a:r>
                      <a:r>
                        <a:rPr lang="en-NZ" sz="1050" b="0" kern="150" dirty="0" err="1">
                          <a:effectLst/>
                        </a:rPr>
                        <a:t>Tend.Sla.Len</a:t>
                      </a:r>
                      <a:r>
                        <a:rPr lang="en-NZ" sz="1050" b="0" kern="150" dirty="0">
                          <a:effectLst/>
                        </a:rPr>
                        <a:t> (mm)</a:t>
                      </a:r>
                      <a:endParaRPr lang="en-NZ" sz="1400" b="0" kern="15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>
                          <a:effectLst/>
                        </a:rPr>
                        <a:t>2.7 (7.4%)</a:t>
                      </a:r>
                      <a:endParaRPr lang="en-NZ" sz="1400" kern="15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 dirty="0">
                          <a:effectLst/>
                        </a:rPr>
                        <a:t>17.6 (7.2%)</a:t>
                      </a:r>
                      <a:endParaRPr lang="en-NZ" sz="1400" kern="15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 dirty="0">
                          <a:effectLst/>
                        </a:rPr>
                        <a:t>60.4 (24.9%) [</a:t>
                      </a:r>
                      <a:r>
                        <a:rPr lang="en-NZ" sz="1050" kern="150" dirty="0" err="1">
                          <a:effectLst/>
                        </a:rPr>
                        <a:t>rect_fem_l</a:t>
                      </a:r>
                      <a:r>
                        <a:rPr lang="en-NZ" sz="1050" kern="150" dirty="0">
                          <a:effectLst/>
                        </a:rPr>
                        <a:t>]</a:t>
                      </a:r>
                      <a:endParaRPr lang="en-NZ" sz="1400" kern="15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/>
                </a:tc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b="0" kern="150" dirty="0">
                          <a:effectLst/>
                        </a:rPr>
                        <a:t>Muscle Path Pt. (mm)</a:t>
                      </a:r>
                      <a:endParaRPr lang="en-NZ" sz="1400" b="0" kern="15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>
                          <a:effectLst/>
                        </a:rPr>
                        <a:t>29.8</a:t>
                      </a:r>
                      <a:endParaRPr lang="en-NZ" sz="1400" kern="15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 dirty="0">
                          <a:effectLst/>
                        </a:rPr>
                        <a:t>12.7</a:t>
                      </a:r>
                      <a:endParaRPr lang="en-NZ" sz="1400" kern="15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NZ" sz="1050" kern="150" dirty="0">
                          <a:effectLst/>
                        </a:rPr>
                        <a:t>57.0 [</a:t>
                      </a:r>
                      <a:r>
                        <a:rPr lang="en-NZ" sz="1050" kern="150" dirty="0" err="1">
                          <a:effectLst/>
                        </a:rPr>
                        <a:t>grac_l</a:t>
                      </a:r>
                      <a:r>
                        <a:rPr lang="en-NZ" sz="1050" kern="150" dirty="0">
                          <a:effectLst/>
                        </a:rPr>
                        <a:t>]</a:t>
                      </a:r>
                      <a:endParaRPr lang="en-NZ" sz="1400" kern="15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34925" marR="34925" marT="34925" marB="349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55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Validation Against </a:t>
            </a:r>
            <a:r>
              <a:rPr lang="en-NZ" dirty="0" err="1" smtClean="0"/>
              <a:t>Hamner</a:t>
            </a:r>
            <a:r>
              <a:rPr lang="en-NZ" dirty="0" smtClean="0"/>
              <a:t> 2010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20E551-269E-4C71-B244-9E82353EF4DA}" type="slidenum">
              <a:rPr lang="en-NZ" smtClean="0"/>
              <a:pPr/>
              <a:t>21</a:t>
            </a:fld>
            <a:endParaRPr lang="en-NZ" sz="1400"/>
          </a:p>
        </p:txBody>
      </p:sp>
      <p:pic>
        <p:nvPicPr>
          <p:cNvPr id="5" name="Picture 7" descr="ABI_Positive_RGB_NoStr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"/>
            <a:ext cx="26368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486" y="1772816"/>
            <a:ext cx="2722979" cy="216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2677022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51" y="1772816"/>
            <a:ext cx="2719150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44" y="4135534"/>
            <a:ext cx="2719149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80" y="4135318"/>
            <a:ext cx="2719149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725" y="4135318"/>
            <a:ext cx="267702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2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20E551-269E-4C71-B244-9E82353EF4DA}" type="slidenum">
              <a:rPr lang="en-NZ" smtClean="0"/>
              <a:pPr/>
              <a:t>22</a:t>
            </a:fld>
            <a:endParaRPr lang="en-NZ" sz="1400"/>
          </a:p>
        </p:txBody>
      </p:sp>
      <p:sp>
        <p:nvSpPr>
          <p:cNvPr id="9" name="TextBox 8"/>
          <p:cNvSpPr txBox="1"/>
          <p:nvPr/>
        </p:nvSpPr>
        <p:spPr>
          <a:xfrm>
            <a:off x="685800" y="1807420"/>
            <a:ext cx="320384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MAP</a:t>
            </a:r>
          </a:p>
          <a:p>
            <a:r>
              <a:rPr lang="en-US" sz="1400" dirty="0" smtClean="0"/>
              <a:t>NZ:</a:t>
            </a:r>
            <a:r>
              <a:rPr lang="en-US" sz="1400" b="1" dirty="0" smtClean="0"/>
              <a:t>	</a:t>
            </a:r>
            <a:r>
              <a:rPr lang="en-US" sz="1400" dirty="0" smtClean="0"/>
              <a:t>Thor </a:t>
            </a:r>
            <a:r>
              <a:rPr lang="en-US" sz="1400" dirty="0" err="1" smtClean="0"/>
              <a:t>Besier</a:t>
            </a:r>
            <a:endParaRPr lang="en-US" sz="1400" dirty="0" smtClean="0"/>
          </a:p>
          <a:p>
            <a:r>
              <a:rPr lang="en-US" sz="1400" dirty="0" smtClean="0"/>
              <a:t>	Hugh </a:t>
            </a:r>
            <a:r>
              <a:rPr lang="en-US" sz="1400" dirty="0" err="1" smtClean="0"/>
              <a:t>Sorby</a:t>
            </a:r>
            <a:endParaRPr lang="en-US" sz="1400" dirty="0" smtClean="0"/>
          </a:p>
          <a:p>
            <a:r>
              <a:rPr lang="en-US" sz="1400" dirty="0" smtClean="0"/>
              <a:t>	Peter Hunter</a:t>
            </a:r>
          </a:p>
          <a:p>
            <a:r>
              <a:rPr lang="en-US" sz="1400" dirty="0" smtClean="0"/>
              <a:t>	</a:t>
            </a:r>
            <a:r>
              <a:rPr lang="en-US" sz="1400" dirty="0" err="1" smtClean="0"/>
              <a:t>Poul</a:t>
            </a:r>
            <a:r>
              <a:rPr lang="en-US" sz="1400" dirty="0" smtClean="0"/>
              <a:t> Nielsen</a:t>
            </a:r>
          </a:p>
          <a:p>
            <a:r>
              <a:rPr lang="en-US" sz="1400" dirty="0" smtClean="0"/>
              <a:t>	Justin Fernandez</a:t>
            </a:r>
          </a:p>
          <a:p>
            <a:r>
              <a:rPr lang="en-US" sz="1400" dirty="0" smtClean="0"/>
              <a:t>	Kumar </a:t>
            </a:r>
            <a:r>
              <a:rPr lang="en-US" sz="1400" dirty="0" err="1" smtClean="0"/>
              <a:t>Mithraratne</a:t>
            </a:r>
            <a:endParaRPr lang="en-US" sz="1400" dirty="0" smtClean="0"/>
          </a:p>
          <a:p>
            <a:r>
              <a:rPr lang="en-US" sz="1400" dirty="0" smtClean="0"/>
              <a:t>	Vickie Shim</a:t>
            </a:r>
          </a:p>
          <a:p>
            <a:r>
              <a:rPr lang="en-US" sz="1400" dirty="0" smtClean="0"/>
              <a:t>	Duane Malcolm</a:t>
            </a:r>
          </a:p>
          <a:p>
            <a:endParaRPr lang="en-US" sz="1400" dirty="0" smtClean="0"/>
          </a:p>
          <a:p>
            <a:r>
              <a:rPr lang="en-US" sz="1400" dirty="0" smtClean="0"/>
              <a:t>AUS:</a:t>
            </a:r>
            <a:r>
              <a:rPr lang="en-US" sz="1400" b="1" dirty="0" smtClean="0"/>
              <a:t>	</a:t>
            </a:r>
            <a:r>
              <a:rPr lang="en-US" sz="1400" dirty="0" smtClean="0"/>
              <a:t>David Lloyd</a:t>
            </a:r>
          </a:p>
          <a:p>
            <a:r>
              <a:rPr lang="en-US" sz="1400" dirty="0" smtClean="0"/>
              <a:t>	Mark Taylor</a:t>
            </a:r>
          </a:p>
          <a:p>
            <a:r>
              <a:rPr lang="en-US" sz="1400" dirty="0" smtClean="0"/>
              <a:t>	John Clement</a:t>
            </a:r>
          </a:p>
          <a:p>
            <a:r>
              <a:rPr lang="en-US" sz="1400" dirty="0" smtClean="0"/>
              <a:t>	David Thomas</a:t>
            </a:r>
            <a:endParaRPr lang="en-NZ" sz="1400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/>
          <a:srcRect l="17519" t="15834" r="17513" b="27467"/>
          <a:stretch>
            <a:fillRect/>
          </a:stretch>
        </p:blipFill>
        <p:spPr bwMode="auto">
          <a:xfrm>
            <a:off x="4392960" y="4396747"/>
            <a:ext cx="2160240" cy="106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168824" y="5476867"/>
            <a:ext cx="4713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US Food &amp; Drug Administration</a:t>
            </a:r>
          </a:p>
          <a:p>
            <a:pPr algn="ctr"/>
            <a:r>
              <a:rPr lang="en-US" sz="1400" dirty="0" smtClean="0"/>
              <a:t>National Center for Simulation in Rehabilitation Research</a:t>
            </a:r>
            <a:endParaRPr lang="en-NZ" sz="1400" dirty="0"/>
          </a:p>
        </p:txBody>
      </p:sp>
      <p:pic>
        <p:nvPicPr>
          <p:cNvPr id="21" name="Picture 7" descr="ABI_Positive_RGB_NoStr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"/>
            <a:ext cx="26368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860032" y="1772238"/>
            <a:ext cx="320384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OpenSim</a:t>
            </a:r>
          </a:p>
          <a:p>
            <a:r>
              <a:rPr lang="en-US" sz="1400" dirty="0" smtClean="0"/>
              <a:t>Scott </a:t>
            </a:r>
            <a:r>
              <a:rPr lang="en-US" sz="1400" dirty="0" err="1" smtClean="0"/>
              <a:t>Delp</a:t>
            </a:r>
            <a:endParaRPr lang="en-US" sz="1400" dirty="0" smtClean="0"/>
          </a:p>
          <a:p>
            <a:r>
              <a:rPr lang="en-US" sz="1400" dirty="0" smtClean="0"/>
              <a:t>Jennifer Hicks</a:t>
            </a:r>
          </a:p>
          <a:p>
            <a:r>
              <a:rPr lang="en-US" sz="1400" dirty="0" smtClean="0"/>
              <a:t>Ajay Seth</a:t>
            </a:r>
          </a:p>
          <a:p>
            <a:r>
              <a:rPr lang="en-US" sz="1400" dirty="0" smtClean="0"/>
              <a:t>Ayman Habib</a:t>
            </a:r>
          </a:p>
          <a:p>
            <a:r>
              <a:rPr lang="en-US" sz="1400" dirty="0" smtClean="0"/>
              <a:t>James Dunne</a:t>
            </a:r>
          </a:p>
          <a:p>
            <a:r>
              <a:rPr lang="en-US" sz="1400" dirty="0" smtClean="0"/>
              <a:t>Chris </a:t>
            </a:r>
            <a:r>
              <a:rPr lang="en-US" sz="1400" dirty="0" err="1" smtClean="0"/>
              <a:t>Dembia</a:t>
            </a:r>
            <a:endParaRPr lang="en-US" sz="1400" dirty="0" smtClean="0"/>
          </a:p>
          <a:p>
            <a:r>
              <a:rPr lang="en-US" sz="1400" dirty="0" smtClean="0"/>
              <a:t>Tom Uchida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Build/Run Workflows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Follow instructions on the workflow pages.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20E551-269E-4C71-B244-9E82353EF4DA}" type="slidenum">
              <a:rPr lang="en-NZ" smtClean="0"/>
              <a:pPr/>
              <a:t>23</a:t>
            </a:fld>
            <a:endParaRPr lang="en-NZ" sz="1400"/>
          </a:p>
        </p:txBody>
      </p:sp>
      <p:pic>
        <p:nvPicPr>
          <p:cNvPr id="5" name="Picture 7" descr="ABI_Positive_RGB_NoStrap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152400"/>
            <a:ext cx="263683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239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A5AAA82-66C8-4D96-A705-5D3D0CE080F5}" type="slidenum">
              <a:rPr lang="en-NZ" altLang="en-US" sz="1200">
                <a:latin typeface="Verdana" charset="0"/>
              </a:rPr>
              <a:pPr/>
              <a:t>3</a:t>
            </a:fld>
            <a:endParaRPr lang="en-NZ" altLang="en-US" sz="1400">
              <a:latin typeface="Verdana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2400" dirty="0" smtClean="0"/>
              <a:t>FAI &amp; the MAP Client</a:t>
            </a:r>
          </a:p>
        </p:txBody>
      </p:sp>
      <p:pic>
        <p:nvPicPr>
          <p:cNvPr id="18437" name="Picture 7" descr="ABI_Positive_RGB_NoStr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"/>
            <a:ext cx="26368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81473" y="3115213"/>
            <a:ext cx="2014761" cy="1897963"/>
            <a:chOff x="971600" y="3722265"/>
            <a:chExt cx="2592288" cy="2442010"/>
          </a:xfrm>
        </p:grpSpPr>
        <p:pic>
          <p:nvPicPr>
            <p:cNvPr id="12" name="Picture 5" descr="E:\Link to jzha263@aucklanduni.ac.nz\presentations\melbourne_2015\images\map_framework.png"/>
            <p:cNvPicPr>
              <a:picLocks noChangeAspect="1" noChangeArrowheads="1"/>
            </p:cNvPicPr>
            <p:nvPr/>
          </p:nvPicPr>
          <p:blipFill>
            <a:blip r:embed="rId4"/>
            <a:srcRect l="15144" t="52804" r="65159" b="7612"/>
            <a:stretch>
              <a:fillRect/>
            </a:stretch>
          </p:blipFill>
          <p:spPr bwMode="auto">
            <a:xfrm>
              <a:off x="971600" y="3722265"/>
              <a:ext cx="2160240" cy="2442010"/>
            </a:xfrm>
            <a:prstGeom prst="rect">
              <a:avLst/>
            </a:prstGeom>
            <a:noFill/>
          </p:spPr>
        </p:pic>
        <p:sp>
          <p:nvSpPr>
            <p:cNvPr id="2" name="Rectangle 1"/>
            <p:cNvSpPr/>
            <p:nvPr/>
          </p:nvSpPr>
          <p:spPr bwMode="auto">
            <a:xfrm>
              <a:off x="2555776" y="5228737"/>
              <a:ext cx="1008112" cy="28849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Z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</p:grpSp>
      <p:cxnSp>
        <p:nvCxnSpPr>
          <p:cNvPr id="5" name="Curved Connector 4"/>
          <p:cNvCxnSpPr>
            <a:stCxn id="28" idx="3"/>
            <a:endCxn id="43" idx="1"/>
          </p:cNvCxnSpPr>
          <p:nvPr/>
        </p:nvCxnSpPr>
        <p:spPr bwMode="auto">
          <a:xfrm flipV="1">
            <a:off x="4658286" y="2575960"/>
            <a:ext cx="921826" cy="136030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Curved Connector 23"/>
          <p:cNvCxnSpPr>
            <a:stCxn id="28" idx="3"/>
            <a:endCxn id="53" idx="1"/>
          </p:cNvCxnSpPr>
          <p:nvPr/>
        </p:nvCxnSpPr>
        <p:spPr bwMode="auto">
          <a:xfrm>
            <a:off x="4658286" y="3936267"/>
            <a:ext cx="1084749" cy="1110807"/>
          </a:xfrm>
          <a:prstGeom prst="curvedConnector3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7" name="Group 6"/>
          <p:cNvGrpSpPr/>
          <p:nvPr/>
        </p:nvGrpSpPr>
        <p:grpSpPr>
          <a:xfrm>
            <a:off x="5580112" y="1809768"/>
            <a:ext cx="2886632" cy="1532384"/>
            <a:chOff x="5508104" y="1809768"/>
            <a:chExt cx="2886632" cy="1532384"/>
          </a:xfrm>
        </p:grpSpPr>
        <p:sp>
          <p:nvSpPr>
            <p:cNvPr id="43" name="Rounded Rectangle 42"/>
            <p:cNvSpPr/>
            <p:nvPr/>
          </p:nvSpPr>
          <p:spPr bwMode="auto">
            <a:xfrm>
              <a:off x="5508104" y="1809768"/>
              <a:ext cx="2886632" cy="15323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Z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1027" y="2419912"/>
              <a:ext cx="2557697" cy="678783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5983632" y="1883486"/>
              <a:ext cx="17780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1600" dirty="0" smtClean="0"/>
                <a:t>Rigid-body model</a:t>
              </a:r>
              <a:endParaRPr lang="en-NZ" sz="16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743035" y="3999306"/>
            <a:ext cx="2513515" cy="2095536"/>
            <a:chOff x="3742495" y="4505988"/>
            <a:chExt cx="2513515" cy="2095536"/>
          </a:xfrm>
        </p:grpSpPr>
        <p:sp>
          <p:nvSpPr>
            <p:cNvPr id="53" name="Rounded Rectangle 52"/>
            <p:cNvSpPr/>
            <p:nvPr/>
          </p:nvSpPr>
          <p:spPr bwMode="auto">
            <a:xfrm>
              <a:off x="3742495" y="4505988"/>
              <a:ext cx="2513515" cy="20955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Z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104258" y="4566656"/>
              <a:ext cx="17908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1600" dirty="0" smtClean="0"/>
                <a:t>Continuum model</a:t>
              </a:r>
              <a:endParaRPr lang="en-NZ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335190" y="3498493"/>
            <a:ext cx="2323096" cy="1041233"/>
            <a:chOff x="2896976" y="2971342"/>
            <a:chExt cx="3086656" cy="1343975"/>
          </a:xfrm>
        </p:grpSpPr>
        <p:pic>
          <p:nvPicPr>
            <p:cNvPr id="27" name="Picture 2" descr="E:\Link to jzha263@aucklanduni.ac.nz\presentations\TRANZ_MAP_2014\images\MAP-logo-pos.png"/>
            <p:cNvPicPr>
              <a:picLocks noChangeAspect="1" noChangeArrowheads="1"/>
            </p:cNvPicPr>
            <p:nvPr/>
          </p:nvPicPr>
          <p:blipFill rotWithShape="1">
            <a:blip r:embed="rId6"/>
            <a:srcRect r="77083"/>
            <a:stretch/>
          </p:blipFill>
          <p:spPr bwMode="auto">
            <a:xfrm>
              <a:off x="2896976" y="3091181"/>
              <a:ext cx="720080" cy="1224136"/>
            </a:xfrm>
            <a:prstGeom prst="rect">
              <a:avLst/>
            </a:prstGeom>
            <a:noFill/>
          </p:spPr>
        </p:pic>
        <p:sp>
          <p:nvSpPr>
            <p:cNvPr id="28" name="TextBox 27"/>
            <p:cNvSpPr txBox="1"/>
            <p:nvPr/>
          </p:nvSpPr>
          <p:spPr>
            <a:xfrm>
              <a:off x="3617056" y="2971342"/>
              <a:ext cx="2366576" cy="1130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sz="6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ranklin Gothic Demi" panose="020B0703020102020204" pitchFamily="34" charset="0"/>
                </a:rPr>
                <a:t>MAP</a:t>
              </a:r>
              <a:endParaRPr lang="en-NZ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Demi" panose="020B0703020102020204" pitchFamily="34" charset="0"/>
              </a:endParaRPr>
            </a:p>
          </p:txBody>
        </p:sp>
      </p:grpSp>
      <p:cxnSp>
        <p:nvCxnSpPr>
          <p:cNvPr id="34" name="Straight Arrow Connector 33"/>
          <p:cNvCxnSpPr/>
          <p:nvPr/>
        </p:nvCxnSpPr>
        <p:spPr bwMode="auto">
          <a:xfrm>
            <a:off x="1619672" y="4064195"/>
            <a:ext cx="574749" cy="13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1" name="Picture 20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640" y="4539726"/>
            <a:ext cx="1908486" cy="128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5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FAI Workflows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NZ" b="1" dirty="0" smtClean="0"/>
              <a:t>Bone Mesh Generation</a:t>
            </a:r>
          </a:p>
          <a:p>
            <a:pPr marL="857250" lvl="1" indent="-457200"/>
            <a:r>
              <a:rPr lang="en-NZ" sz="1800" dirty="0" smtClean="0"/>
              <a:t>Lower-limb bone shape model to fuse </a:t>
            </a:r>
            <a:r>
              <a:rPr lang="en-NZ" sz="1800" dirty="0" err="1" smtClean="0"/>
              <a:t>mocap</a:t>
            </a:r>
            <a:r>
              <a:rPr lang="en-NZ" sz="1800" dirty="0" smtClean="0"/>
              <a:t> and sparse MRI segmentations</a:t>
            </a:r>
          </a:p>
          <a:p>
            <a:pPr marL="457200" indent="-457200"/>
            <a:endParaRPr lang="en-NZ" sz="1800" dirty="0"/>
          </a:p>
          <a:p>
            <a:pPr marL="457200" indent="-457200">
              <a:buFont typeface="+mj-lt"/>
              <a:buAutoNum type="arabicPeriod" startAt="2"/>
            </a:pPr>
            <a:r>
              <a:rPr lang="en-NZ" sz="1800" b="1" dirty="0" smtClean="0"/>
              <a:t>OpenSim Model Generation</a:t>
            </a:r>
          </a:p>
          <a:p>
            <a:pPr marL="857250" lvl="1" indent="-457200"/>
            <a:r>
              <a:rPr lang="en-NZ" sz="1800" dirty="0" smtClean="0"/>
              <a:t>Customise Gait2392 with geometric parameters from </a:t>
            </a:r>
            <a:r>
              <a:rPr lang="en-NZ" sz="1800" dirty="0" err="1" smtClean="0"/>
              <a:t>mocap</a:t>
            </a:r>
            <a:r>
              <a:rPr lang="en-NZ" sz="1800" dirty="0" smtClean="0"/>
              <a:t> markers and bone meshes</a:t>
            </a:r>
            <a:endParaRPr lang="en-NZ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20E551-269E-4C71-B244-9E82353EF4DA}" type="slidenum">
              <a:rPr lang="en-NZ" smtClean="0"/>
              <a:pPr/>
              <a:t>4</a:t>
            </a:fld>
            <a:endParaRPr lang="en-NZ" sz="1400"/>
          </a:p>
        </p:txBody>
      </p:sp>
      <p:pic>
        <p:nvPicPr>
          <p:cNvPr id="5" name="Picture 7" descr="ABI_Positive_RGB_NoStr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"/>
            <a:ext cx="26368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966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FAI Workflows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20E551-269E-4C71-B244-9E82353EF4DA}" type="slidenum">
              <a:rPr lang="en-NZ" smtClean="0"/>
              <a:pPr/>
              <a:t>5</a:t>
            </a:fld>
            <a:endParaRPr lang="en-NZ" sz="1400"/>
          </a:p>
        </p:txBody>
      </p:sp>
      <p:pic>
        <p:nvPicPr>
          <p:cNvPr id="5" name="Picture 7" descr="ABI_Positive_RGB_NoStr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"/>
            <a:ext cx="26368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-118973" y="3028603"/>
            <a:ext cx="2549836" cy="2402019"/>
            <a:chOff x="971600" y="3722265"/>
            <a:chExt cx="2592288" cy="2442010"/>
          </a:xfrm>
        </p:grpSpPr>
        <p:pic>
          <p:nvPicPr>
            <p:cNvPr id="7" name="Picture 5" descr="E:\Link to jzha263@aucklanduni.ac.nz\presentations\melbourne_2015\images\map_framework.png"/>
            <p:cNvPicPr>
              <a:picLocks noChangeAspect="1" noChangeArrowheads="1"/>
            </p:cNvPicPr>
            <p:nvPr/>
          </p:nvPicPr>
          <p:blipFill>
            <a:blip r:embed="rId3"/>
            <a:srcRect l="15144" t="52804" r="65159" b="7612"/>
            <a:stretch>
              <a:fillRect/>
            </a:stretch>
          </p:blipFill>
          <p:spPr bwMode="auto">
            <a:xfrm>
              <a:off x="971600" y="3722265"/>
              <a:ext cx="2160240" cy="2442010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 bwMode="auto">
            <a:xfrm>
              <a:off x="2555776" y="5228737"/>
              <a:ext cx="1008112" cy="28849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Z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</p:grpSp>
      <p:cxnSp>
        <p:nvCxnSpPr>
          <p:cNvPr id="9" name="Curved Connector 8"/>
          <p:cNvCxnSpPr>
            <a:stCxn id="26" idx="0"/>
            <a:endCxn id="12" idx="1"/>
          </p:cNvCxnSpPr>
          <p:nvPr/>
        </p:nvCxnSpPr>
        <p:spPr bwMode="auto">
          <a:xfrm rot="5400000" flipH="1" flipV="1">
            <a:off x="5950981" y="2934839"/>
            <a:ext cx="771543" cy="959073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Curved Connector 9"/>
          <p:cNvCxnSpPr>
            <a:stCxn id="20" idx="2"/>
            <a:endCxn id="16" idx="1"/>
          </p:cNvCxnSpPr>
          <p:nvPr/>
        </p:nvCxnSpPr>
        <p:spPr bwMode="auto">
          <a:xfrm rot="16200000" flipH="1">
            <a:off x="4557266" y="3236598"/>
            <a:ext cx="738620" cy="3035265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1" name="Group 10"/>
          <p:cNvGrpSpPr/>
          <p:nvPr/>
        </p:nvGrpSpPr>
        <p:grpSpPr>
          <a:xfrm>
            <a:off x="6816289" y="2531667"/>
            <a:ext cx="1872208" cy="993872"/>
            <a:chOff x="5508104" y="1809768"/>
            <a:chExt cx="2886632" cy="1532384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5508104" y="1809768"/>
              <a:ext cx="2886632" cy="15323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Z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1027" y="2419912"/>
              <a:ext cx="2557697" cy="67878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983631" y="1883486"/>
              <a:ext cx="2121096" cy="427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1200" dirty="0" smtClean="0"/>
                <a:t>Rigid-body model</a:t>
              </a:r>
              <a:endParaRPr lang="en-NZ" sz="12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44209" y="4304606"/>
            <a:ext cx="2244288" cy="1637869"/>
            <a:chOff x="3742495" y="4505988"/>
            <a:chExt cx="2513515" cy="2095536"/>
          </a:xfrm>
        </p:grpSpPr>
        <p:sp>
          <p:nvSpPr>
            <p:cNvPr id="16" name="Rounded Rectangle 15"/>
            <p:cNvSpPr/>
            <p:nvPr/>
          </p:nvSpPr>
          <p:spPr bwMode="auto">
            <a:xfrm>
              <a:off x="3742495" y="4505988"/>
              <a:ext cx="2513515" cy="20955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Z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37020" y="4608744"/>
              <a:ext cx="1904891" cy="670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1200" dirty="0" smtClean="0"/>
                <a:t>Continuum model</a:t>
              </a:r>
              <a:endParaRPr lang="en-NZ" sz="1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79712" y="3619677"/>
            <a:ext cx="2319804" cy="948389"/>
            <a:chOff x="2896976" y="3091181"/>
            <a:chExt cx="3082282" cy="1224136"/>
          </a:xfrm>
        </p:grpSpPr>
        <p:pic>
          <p:nvPicPr>
            <p:cNvPr id="19" name="Picture 2" descr="E:\Link to jzha263@aucklanduni.ac.nz\presentations\TRANZ_MAP_2014\images\MAP-logo-pos.png"/>
            <p:cNvPicPr>
              <a:picLocks noChangeAspect="1" noChangeArrowheads="1"/>
            </p:cNvPicPr>
            <p:nvPr/>
          </p:nvPicPr>
          <p:blipFill rotWithShape="1">
            <a:blip r:embed="rId5"/>
            <a:srcRect r="77083"/>
            <a:stretch/>
          </p:blipFill>
          <p:spPr bwMode="auto">
            <a:xfrm>
              <a:off x="2896976" y="3091181"/>
              <a:ext cx="720080" cy="1224136"/>
            </a:xfrm>
            <a:prstGeom prst="rect">
              <a:avLst/>
            </a:prstGeom>
            <a:noFill/>
          </p:spPr>
        </p:pic>
        <p:sp>
          <p:nvSpPr>
            <p:cNvPr id="20" name="TextBox 19"/>
            <p:cNvSpPr txBox="1"/>
            <p:nvPr/>
          </p:nvSpPr>
          <p:spPr>
            <a:xfrm>
              <a:off x="3612683" y="3324122"/>
              <a:ext cx="2366575" cy="75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sz="1600" dirty="0" smtClean="0">
                  <a:latin typeface="+mn-lt"/>
                </a:rPr>
                <a:t>Bone Mesh Generation</a:t>
              </a:r>
              <a:endParaRPr lang="en-NZ" sz="1600" dirty="0">
                <a:latin typeface="+mn-lt"/>
              </a:endParaRPr>
            </a:p>
          </p:txBody>
        </p:sp>
      </p:grpSp>
      <p:cxnSp>
        <p:nvCxnSpPr>
          <p:cNvPr id="21" name="Straight Arrow Connector 20"/>
          <p:cNvCxnSpPr/>
          <p:nvPr/>
        </p:nvCxnSpPr>
        <p:spPr bwMode="auto">
          <a:xfrm>
            <a:off x="1507211" y="4092533"/>
            <a:ext cx="35953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4" name="Group 23"/>
          <p:cNvGrpSpPr/>
          <p:nvPr/>
        </p:nvGrpSpPr>
        <p:grpSpPr>
          <a:xfrm>
            <a:off x="4427984" y="3619677"/>
            <a:ext cx="2319804" cy="948389"/>
            <a:chOff x="2896976" y="3091181"/>
            <a:chExt cx="3082282" cy="1224136"/>
          </a:xfrm>
        </p:grpSpPr>
        <p:pic>
          <p:nvPicPr>
            <p:cNvPr id="25" name="Picture 2" descr="E:\Link to jzha263@aucklanduni.ac.nz\presentations\TRANZ_MAP_2014\images\MAP-logo-pos.png"/>
            <p:cNvPicPr>
              <a:picLocks noChangeAspect="1" noChangeArrowheads="1"/>
            </p:cNvPicPr>
            <p:nvPr/>
          </p:nvPicPr>
          <p:blipFill rotWithShape="1">
            <a:blip r:embed="rId5"/>
            <a:srcRect r="77083"/>
            <a:stretch/>
          </p:blipFill>
          <p:spPr bwMode="auto">
            <a:xfrm>
              <a:off x="2896976" y="3091181"/>
              <a:ext cx="720080" cy="1224136"/>
            </a:xfrm>
            <a:prstGeom prst="rect">
              <a:avLst/>
            </a:prstGeom>
            <a:noFill/>
          </p:spPr>
        </p:pic>
        <p:sp>
          <p:nvSpPr>
            <p:cNvPr id="26" name="TextBox 25"/>
            <p:cNvSpPr txBox="1"/>
            <p:nvPr/>
          </p:nvSpPr>
          <p:spPr>
            <a:xfrm>
              <a:off x="3612683" y="3324122"/>
              <a:ext cx="2366575" cy="75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sz="1600" dirty="0" err="1" smtClean="0">
                  <a:latin typeface="+mn-lt"/>
                </a:rPr>
                <a:t>Osim</a:t>
              </a:r>
              <a:r>
                <a:rPr lang="en-NZ" sz="1600" dirty="0" smtClean="0">
                  <a:latin typeface="+mn-lt"/>
                </a:rPr>
                <a:t> Model Generation</a:t>
              </a:r>
              <a:endParaRPr lang="en-NZ" sz="1600" dirty="0">
                <a:latin typeface="+mn-lt"/>
              </a:endParaRPr>
            </a:p>
          </p:txBody>
        </p:sp>
      </p:grpSp>
      <p:cxnSp>
        <p:nvCxnSpPr>
          <p:cNvPr id="30" name="Straight Arrow Connector 29"/>
          <p:cNvCxnSpPr>
            <a:endCxn id="20" idx="3"/>
          </p:cNvCxnSpPr>
          <p:nvPr/>
        </p:nvCxnSpPr>
        <p:spPr bwMode="auto">
          <a:xfrm>
            <a:off x="3860946" y="4092533"/>
            <a:ext cx="438570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7" name="Picture 2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40" y="4681878"/>
            <a:ext cx="1683960" cy="113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6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1. Bone Mesh Generation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20E551-269E-4C71-B244-9E82353EF4DA}" type="slidenum">
              <a:rPr lang="en-NZ" smtClean="0"/>
              <a:pPr/>
              <a:t>6</a:t>
            </a:fld>
            <a:endParaRPr lang="en-NZ" sz="1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6" t="13708" r="1963" b="40928"/>
          <a:stretch/>
        </p:blipFill>
        <p:spPr>
          <a:xfrm>
            <a:off x="1116731" y="1752600"/>
            <a:ext cx="6910537" cy="2182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31" y="3212976"/>
            <a:ext cx="1764555" cy="2649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ight Arrow 6"/>
          <p:cNvSpPr/>
          <p:nvPr/>
        </p:nvSpPr>
        <p:spPr bwMode="auto">
          <a:xfrm rot="7779253">
            <a:off x="2258044" y="3218478"/>
            <a:ext cx="360040" cy="144016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5" t="51306" r="3538" b="9519"/>
          <a:stretch/>
        </p:blipFill>
        <p:spPr>
          <a:xfrm>
            <a:off x="2987824" y="4005064"/>
            <a:ext cx="1800200" cy="1636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ight Arrow 8"/>
          <p:cNvSpPr/>
          <p:nvPr/>
        </p:nvSpPr>
        <p:spPr bwMode="auto">
          <a:xfrm rot="6887316">
            <a:off x="3969975" y="3556580"/>
            <a:ext cx="657973" cy="112202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7" t="12129" r="29526" b="6907"/>
          <a:stretch/>
        </p:blipFill>
        <p:spPr>
          <a:xfrm>
            <a:off x="6012160" y="4021157"/>
            <a:ext cx="832473" cy="2457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 bwMode="auto">
          <a:xfrm rot="4324358">
            <a:off x="5855528" y="3382571"/>
            <a:ext cx="882631" cy="13663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pic>
        <p:nvPicPr>
          <p:cNvPr id="12" name="Picture 7" descr="ABI_Positive_RGB_NoStrap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"/>
            <a:ext cx="26368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30782" y="5983739"/>
            <a:ext cx="176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Estimate bone shape from markers</a:t>
            </a:r>
            <a:endParaRPr lang="en-NZ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011800" y="5869434"/>
            <a:ext cx="176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Register mesh to segmentation</a:t>
            </a:r>
            <a:endParaRPr lang="en-NZ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020272" y="4666977"/>
            <a:ext cx="176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Fit mesh locally to segmentation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123652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Lower limb shape model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20E551-269E-4C71-B244-9E82353EF4DA}" type="slidenum">
              <a:rPr lang="en-NZ" smtClean="0"/>
              <a:pPr/>
              <a:t>7</a:t>
            </a:fld>
            <a:endParaRPr lang="en-NZ" sz="1400"/>
          </a:p>
        </p:txBody>
      </p:sp>
      <p:pic>
        <p:nvPicPr>
          <p:cNvPr id="18" name="Picture 7" descr="ABI_Positive_RGB_NoStr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"/>
            <a:ext cx="26368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35" y="2004565"/>
            <a:ext cx="1620000" cy="324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96" y="2022328"/>
            <a:ext cx="1620000" cy="324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004565"/>
            <a:ext cx="1620000" cy="324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249680" y="3553829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=</a:t>
            </a:r>
            <a:endParaRPr lang="en-NZ" dirty="0"/>
          </a:p>
        </p:txBody>
      </p:sp>
      <p:sp>
        <p:nvSpPr>
          <p:cNvPr id="27" name="TextBox 26"/>
          <p:cNvSpPr txBox="1"/>
          <p:nvPr/>
        </p:nvSpPr>
        <p:spPr>
          <a:xfrm>
            <a:off x="6368038" y="359149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73287" y="3573732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31840" y="5246963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 smtClean="0"/>
              <a:t>PC1</a:t>
            </a:r>
            <a:endParaRPr lang="en-NZ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7229445" y="5229200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 smtClean="0"/>
              <a:t>PC3</a:t>
            </a:r>
            <a:endParaRPr lang="en-NZ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64395" y="5229200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 smtClean="0"/>
              <a:t>PC2</a:t>
            </a:r>
            <a:endParaRPr lang="en-NZ" sz="14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80" y="1984661"/>
            <a:ext cx="16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4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Marker Registration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20E551-269E-4C71-B244-9E82353EF4DA}" type="slidenum">
              <a:rPr lang="en-NZ" smtClean="0"/>
              <a:pPr/>
              <a:t>8</a:t>
            </a:fld>
            <a:endParaRPr lang="en-NZ" sz="1400"/>
          </a:p>
        </p:txBody>
      </p:sp>
      <p:pic>
        <p:nvPicPr>
          <p:cNvPr id="5" name="Picture 4" descr="E:\Link to jzha263@aucklanduni.ac.nz\publications\LL_estimation\revision1\images\estimation_flow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5" t="2733" r="27954" b="4366"/>
          <a:stretch/>
        </p:blipFill>
        <p:spPr bwMode="auto">
          <a:xfrm>
            <a:off x="3830021" y="2564904"/>
            <a:ext cx="3430971" cy="259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7" descr="ABI_Positive_RGB_NoStra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"/>
            <a:ext cx="26368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1259468" y="1844824"/>
            <a:ext cx="2376264" cy="4752528"/>
            <a:chOff x="1187624" y="1772816"/>
            <a:chExt cx="2376264" cy="4752528"/>
          </a:xfrm>
        </p:grpSpPr>
        <p:grpSp>
          <p:nvGrpSpPr>
            <p:cNvPr id="19" name="Group 18"/>
            <p:cNvGrpSpPr/>
            <p:nvPr/>
          </p:nvGrpSpPr>
          <p:grpSpPr>
            <a:xfrm>
              <a:off x="1187624" y="1772816"/>
              <a:ext cx="2376264" cy="4752528"/>
              <a:chOff x="1187624" y="1972697"/>
              <a:chExt cx="2160000" cy="4320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7624" y="1972697"/>
                <a:ext cx="2160000" cy="4320000"/>
              </a:xfrm>
              <a:prstGeom prst="rect">
                <a:avLst/>
              </a:prstGeom>
            </p:spPr>
          </p:pic>
          <p:sp>
            <p:nvSpPr>
              <p:cNvPr id="9" name="Oval 8"/>
              <p:cNvSpPr/>
              <p:nvPr/>
            </p:nvSpPr>
            <p:spPr bwMode="auto">
              <a:xfrm>
                <a:off x="1607765" y="2351262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2584351" y="2425651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2285000" y="4329100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2716461" y="4254710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1653715" y="5466655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1619672" y="4176811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 bwMode="auto">
              <a:xfrm>
                <a:off x="1900774" y="5495801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2043513" y="4269196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2718172" y="5595243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 bwMode="auto">
              <a:xfrm>
                <a:off x="2411914" y="5575217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</p:grpSp>
        <p:sp>
          <p:nvSpPr>
            <p:cNvPr id="20" name="Oval 19"/>
            <p:cNvSpPr/>
            <p:nvPr/>
          </p:nvSpPr>
          <p:spPr bwMode="auto">
            <a:xfrm>
              <a:off x="2355263" y="2284168"/>
              <a:ext cx="79218" cy="7921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Z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868144" y="5869676"/>
            <a:ext cx="21098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100" dirty="0" smtClean="0">
                <a:solidFill>
                  <a:schemeClr val="bg1">
                    <a:lumMod val="50000"/>
                  </a:schemeClr>
                </a:solidFill>
              </a:rPr>
              <a:t>[Zhang et al. (2016) </a:t>
            </a:r>
            <a:r>
              <a:rPr lang="en-NZ" sz="1100" i="1" dirty="0" smtClean="0">
                <a:solidFill>
                  <a:schemeClr val="bg1">
                    <a:lumMod val="50000"/>
                  </a:schemeClr>
                </a:solidFill>
              </a:rPr>
              <a:t>In Review</a:t>
            </a:r>
            <a:r>
              <a:rPr lang="en-NZ" sz="11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NZ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Per-bone Fitting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20E551-269E-4C71-B244-9E82353EF4DA}" type="slidenum">
              <a:rPr lang="en-NZ" smtClean="0"/>
              <a:pPr/>
              <a:t>9</a:t>
            </a:fld>
            <a:endParaRPr lang="en-NZ" sz="1400"/>
          </a:p>
        </p:txBody>
      </p:sp>
      <p:pic>
        <p:nvPicPr>
          <p:cNvPr id="6" name="Picture 7" descr="ABI_Positive_RGB_NoStr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"/>
            <a:ext cx="26368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657724" y="3078398"/>
            <a:ext cx="1332148" cy="2664296"/>
            <a:chOff x="1187624" y="1772816"/>
            <a:chExt cx="2376264" cy="4752528"/>
          </a:xfrm>
        </p:grpSpPr>
        <p:grpSp>
          <p:nvGrpSpPr>
            <p:cNvPr id="19" name="Group 18"/>
            <p:cNvGrpSpPr/>
            <p:nvPr/>
          </p:nvGrpSpPr>
          <p:grpSpPr>
            <a:xfrm>
              <a:off x="1187624" y="1772816"/>
              <a:ext cx="2376264" cy="4752528"/>
              <a:chOff x="1187624" y="1972697"/>
              <a:chExt cx="2160000" cy="4320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7624" y="1972697"/>
                <a:ext cx="2160000" cy="43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Oval 8"/>
              <p:cNvSpPr/>
              <p:nvPr/>
            </p:nvSpPr>
            <p:spPr bwMode="auto">
              <a:xfrm>
                <a:off x="1607765" y="2351262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2584351" y="2425651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2285000" y="4329100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2716461" y="4254710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1653715" y="5466655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1619672" y="4176811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 bwMode="auto">
              <a:xfrm>
                <a:off x="1900774" y="5495801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2043513" y="4269196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2718172" y="5595243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 bwMode="auto">
              <a:xfrm>
                <a:off x="2411914" y="5575217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</p:grpSp>
        <p:sp>
          <p:nvSpPr>
            <p:cNvPr id="20" name="Oval 19"/>
            <p:cNvSpPr/>
            <p:nvPr/>
          </p:nvSpPr>
          <p:spPr bwMode="auto">
            <a:xfrm>
              <a:off x="2355263" y="2284168"/>
              <a:ext cx="79218" cy="7921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Z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5" t="51306" r="3538" b="9519"/>
          <a:stretch/>
        </p:blipFill>
        <p:spPr>
          <a:xfrm>
            <a:off x="3030612" y="3592274"/>
            <a:ext cx="1800200" cy="1636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7" t="12129" r="29526" b="6907"/>
          <a:stretch/>
        </p:blipFill>
        <p:spPr>
          <a:xfrm>
            <a:off x="5998624" y="3256105"/>
            <a:ext cx="864096" cy="2551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urved Down Arrow 2"/>
          <p:cNvSpPr/>
          <p:nvPr/>
        </p:nvSpPr>
        <p:spPr bwMode="auto">
          <a:xfrm>
            <a:off x="1907704" y="3037529"/>
            <a:ext cx="1392110" cy="393702"/>
          </a:xfrm>
          <a:prstGeom prst="curved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2509" y="2134519"/>
            <a:ext cx="2256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 smtClean="0"/>
              <a:t>ICP Rigid-body registration to segmentation</a:t>
            </a:r>
            <a:endParaRPr lang="en-NZ" sz="1600" dirty="0"/>
          </a:p>
        </p:txBody>
      </p:sp>
      <p:sp>
        <p:nvSpPr>
          <p:cNvPr id="24" name="Curved Down Arrow 23"/>
          <p:cNvSpPr/>
          <p:nvPr/>
        </p:nvSpPr>
        <p:spPr bwMode="auto">
          <a:xfrm rot="20991769">
            <a:off x="4523949" y="2799043"/>
            <a:ext cx="1584176" cy="451306"/>
          </a:xfrm>
          <a:prstGeom prst="curved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16016" y="1919738"/>
            <a:ext cx="3037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 smtClean="0"/>
              <a:t>Non-rigid least-squares fit of mesh to partially segmented surfaces</a:t>
            </a:r>
            <a:endParaRPr lang="en-NZ" sz="1600" dirty="0"/>
          </a:p>
        </p:txBody>
      </p:sp>
    </p:spTree>
    <p:extLst>
      <p:ext uri="{BB962C8B-B14F-4D97-AF65-F5344CB8AC3E}">
        <p14:creationId xmlns:p14="http://schemas.microsoft.com/office/powerpoint/2010/main" val="367330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abi-presentation</Template>
  <TotalTime>17941</TotalTime>
  <Words>776</Words>
  <Application>Microsoft Office PowerPoint</Application>
  <PresentationFormat>On-screen Show (4:3)</PresentationFormat>
  <Paragraphs>274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MS Mincho</vt:lpstr>
      <vt:lpstr>ＭＳ Ｐゴシック</vt:lpstr>
      <vt:lpstr>Arial</vt:lpstr>
      <vt:lpstr>Calibri</vt:lpstr>
      <vt:lpstr>Cambria Math</vt:lpstr>
      <vt:lpstr>Consolas</vt:lpstr>
      <vt:lpstr>Droid Sans Fallback</vt:lpstr>
      <vt:lpstr>Franklin Gothic Demi</vt:lpstr>
      <vt:lpstr>FreeSans</vt:lpstr>
      <vt:lpstr>Liberation Serif</vt:lpstr>
      <vt:lpstr>Times New Roman</vt:lpstr>
      <vt:lpstr>Verdana</vt:lpstr>
      <vt:lpstr>Wingdings</vt:lpstr>
      <vt:lpstr>Blank Presentation</vt:lpstr>
      <vt:lpstr>PowerPoint Presentation</vt:lpstr>
      <vt:lpstr>PowerPoint Presentation</vt:lpstr>
      <vt:lpstr>FAI &amp; the MAP Client</vt:lpstr>
      <vt:lpstr>FAI Workflows</vt:lpstr>
      <vt:lpstr>FAI Workflows</vt:lpstr>
      <vt:lpstr>1. Bone Mesh Generation</vt:lpstr>
      <vt:lpstr>Lower limb shape model</vt:lpstr>
      <vt:lpstr>Marker Registration</vt:lpstr>
      <vt:lpstr>Per-bone Fitting</vt:lpstr>
      <vt:lpstr>Lower Limb Marker Reconstruction Errors</vt:lpstr>
      <vt:lpstr>Femur Partial Reconstruction Errors</vt:lpstr>
      <vt:lpstr>2. OpenSim Model Generation</vt:lpstr>
      <vt:lpstr>Patient-specific customisation</vt:lpstr>
      <vt:lpstr>Customising Gait2392</vt:lpstr>
      <vt:lpstr>Customising Gait2392</vt:lpstr>
      <vt:lpstr>Customising Gait2392</vt:lpstr>
      <vt:lpstr>Customising Gait2392</vt:lpstr>
      <vt:lpstr>Customising Gait2392</vt:lpstr>
      <vt:lpstr>Customising Gait2392</vt:lpstr>
      <vt:lpstr>Validation Against Hamner 2010</vt:lpstr>
      <vt:lpstr>Validation Against Hamner 2010</vt:lpstr>
      <vt:lpstr>Acknowledgements</vt:lpstr>
      <vt:lpstr>Build/Run Workflows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J.Z.</dc:creator>
  <cp:lastModifiedBy>Ju Zhang</cp:lastModifiedBy>
  <cp:revision>368</cp:revision>
  <dcterms:created xsi:type="dcterms:W3CDTF">2014-12-04T22:31:51Z</dcterms:created>
  <dcterms:modified xsi:type="dcterms:W3CDTF">2016-09-11T11:43:37Z</dcterms:modified>
</cp:coreProperties>
</file>